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6" r:id="rId1"/>
    <p:sldMasterId id="2147483887" r:id="rId2"/>
    <p:sldMasterId id="2147483888" r:id="rId3"/>
    <p:sldMasterId id="2147483925" r:id="rId4"/>
  </p:sldMasterIdLst>
  <p:notesMasterIdLst>
    <p:notesMasterId r:id="rId25"/>
  </p:notesMasterIdLst>
  <p:handoutMasterIdLst>
    <p:handoutMasterId r:id="rId26"/>
  </p:handoutMasterIdLst>
  <p:sldIdLst>
    <p:sldId id="309" r:id="rId5"/>
    <p:sldId id="314" r:id="rId6"/>
    <p:sldId id="264" r:id="rId7"/>
    <p:sldId id="315" r:id="rId8"/>
    <p:sldId id="269" r:id="rId9"/>
    <p:sldId id="357" r:id="rId10"/>
    <p:sldId id="355" r:id="rId11"/>
    <p:sldId id="359" r:id="rId12"/>
    <p:sldId id="360" r:id="rId13"/>
    <p:sldId id="361" r:id="rId14"/>
    <p:sldId id="362" r:id="rId15"/>
    <p:sldId id="372" r:id="rId16"/>
    <p:sldId id="373" r:id="rId17"/>
    <p:sldId id="374" r:id="rId18"/>
    <p:sldId id="363" r:id="rId19"/>
    <p:sldId id="364" r:id="rId20"/>
    <p:sldId id="371" r:id="rId21"/>
    <p:sldId id="368" r:id="rId22"/>
    <p:sldId id="369" r:id="rId23"/>
    <p:sldId id="370" r:id="rId24"/>
  </p:sldIdLst>
  <p:sldSz cx="9144000" cy="6858000" type="letter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4667" autoAdjust="0"/>
  </p:normalViewPr>
  <p:slideViewPr>
    <p:cSldViewPr>
      <p:cViewPr varScale="1">
        <p:scale>
          <a:sx n="101" d="100"/>
          <a:sy n="101" d="100"/>
        </p:scale>
        <p:origin x="3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72"/>
    </p:cViewPr>
  </p:sorter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>
              <a:defRPr sz="1000" i="1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957"/>
            <a:ext cx="3038475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>
              <a:defRPr sz="1000" i="1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/>
            </a:lvl1pPr>
          </a:lstStyle>
          <a:p>
            <a:pPr>
              <a:defRPr/>
            </a:pPr>
            <a:fld id="{D1D28E9E-6015-4675-9201-9D02BFFEC5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529388" y="8837044"/>
            <a:ext cx="411162" cy="30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824" tIns="46913" rIns="93824" bIns="46913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7FF1EFA-71BB-43AF-8C9E-F58F2FEB012E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3100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957"/>
            <a:ext cx="3038475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D940471-2446-464D-9936-C710763EE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387767"/>
            <a:ext cx="5140325" cy="41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24" tIns="46913" rIns="93824" bIns="46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687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698500"/>
            <a:ext cx="4600575" cy="345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529388" y="8837044"/>
            <a:ext cx="411162" cy="30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824" tIns="46913" rIns="93824" bIns="46913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B17455E-6C5F-40E7-B43B-7A48620EB46B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07208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9E1E16-E136-4354-A66B-8D3DF6233964}" type="slidenum">
              <a:rPr lang="en-US" altLang="en-US">
                <a:latin typeface="Times New Roman" pitchFamily="18" charset="0"/>
              </a:rPr>
              <a:pPr/>
              <a:t>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F16E4C-A14D-42B5-BF2E-F6FD42146602}" type="slidenum">
              <a:rPr lang="en-US" altLang="en-US">
                <a:latin typeface="Times New Roman" pitchFamily="18" charset="0"/>
              </a:rPr>
              <a:pPr/>
              <a:t>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77C3FA-72D2-4833-8042-593F9F30F18D}" type="slidenum">
              <a:rPr lang="en-US" altLang="en-US">
                <a:latin typeface="Times New Roman" pitchFamily="18" charset="0"/>
              </a:rPr>
              <a:pPr/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39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72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1825" y="0"/>
            <a:ext cx="197167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6262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68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664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66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28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85888"/>
            <a:ext cx="3867150" cy="4100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385888"/>
            <a:ext cx="3867150" cy="4100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2775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432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35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795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60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815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952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813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1825" y="0"/>
            <a:ext cx="197167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6262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921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0"/>
            <a:ext cx="7318375" cy="750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85888"/>
            <a:ext cx="3867150" cy="4100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6350" y="1385888"/>
            <a:ext cx="3867150" cy="4100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377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0"/>
            <a:ext cx="7318375" cy="750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385888"/>
            <a:ext cx="3867150" cy="4100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385888"/>
            <a:ext cx="3867150" cy="4100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629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0"/>
            <a:ext cx="7318375" cy="750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385888"/>
            <a:ext cx="3867150" cy="41005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6350" y="1385888"/>
            <a:ext cx="3867150" cy="4100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7928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407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545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938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85888"/>
            <a:ext cx="3867150" cy="4100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385888"/>
            <a:ext cx="3867150" cy="4100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404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112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10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195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021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717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58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511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1825" y="0"/>
            <a:ext cx="197167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6262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663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CC93-9068-4600-964B-ABC875DE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41899-46CE-438D-AC23-9427FC889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F930C-D3BF-45DD-8E0E-8C87D27E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DD25-9038-4116-865D-43C775CF1F3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82F46-2E41-4F60-92D3-372735F0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336E2-4A42-4E74-AD7B-A3BBBB34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A3E9-DFD8-4DDF-8556-BC7485A1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15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E221-86EE-44F0-AD5F-0D4F4774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CD19-7064-49F7-BCFB-AD30CEF8F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FF66-3025-413F-A948-A6807507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DD25-9038-4116-865D-43C775CF1F3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5AFBC-2F00-4705-997A-85B63EB5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63FD1-1D8F-4EBB-99F1-AF4AA3F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A3E9-DFD8-4DDF-8556-BC7485A1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1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9BBF-F429-4058-9F82-5A1389B2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34F99-272E-4FED-AF6B-C39D173F1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CF88F-0AFC-445A-A54C-47902DE7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DD25-9038-4116-865D-43C775CF1F3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F6E72-0372-4106-9E91-C63DA738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7F7D8-D14C-4C4E-A82C-79DB7FEA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A3E9-DFD8-4DDF-8556-BC7485A1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8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85888"/>
            <a:ext cx="3867150" cy="4100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385888"/>
            <a:ext cx="3867150" cy="4100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2158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1D38-C3BE-423C-960B-8F8D4026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5F2C0-56D1-4263-9237-FC71A17CE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44315-C777-4849-AB32-B0D6C996B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BAD1A-4E05-414F-A2E9-8E512829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DD25-9038-4116-865D-43C775CF1F3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851AB-09AB-4FD9-8D62-07142A85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F992A-2967-45E1-9839-2471D3F6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A3E9-DFD8-4DDF-8556-BC7485A1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18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DEE5-6CED-4A47-98D0-F5E73331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D0DF8-998C-49DD-B225-198B66623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C813A-0FD2-44D3-8312-40DE46465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95A37-F5D3-417D-B5D3-9F4CE498F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85BD0-3838-463C-BD08-E10865889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B0FE9-BAEA-4AD3-93F8-DCBE9518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DD25-9038-4116-865D-43C775CF1F3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BC1B5-1806-411A-910A-5CACCF59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DD372-BC91-4B7C-8261-7C44CA41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A3E9-DFD8-4DDF-8556-BC7485A1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2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EB90D-36E4-47C5-9EEF-1A5CB082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20B98-C097-4763-81CD-2D971DC83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DD25-9038-4116-865D-43C775CF1F3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BC84F-F572-4910-8CEF-F5154522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86639-1FF1-4CD6-A3C7-0EE7EE90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A3E9-DFD8-4DDF-8556-BC7485A1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8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2F6C3-6257-45B3-B895-DDC8FD94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DD25-9038-4116-865D-43C775CF1F3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84FD7-B68B-43A3-BEDD-41622177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9CE67-B6FE-4FAC-B4CE-8CC8B149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A3E9-DFD8-4DDF-8556-BC7485A1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91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BFC8-13E0-4FCB-A28A-342CC7D7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FF0B3-5128-447E-8B7E-265E081F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3FD89-D03A-4938-BB2B-B41A1674D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55761-EA31-4C14-874B-F0D035A1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DD25-9038-4116-865D-43C775CF1F3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17084-BB34-4DD3-B99E-5A1C16FA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86D82-19A0-44DB-81F8-2BE38566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A3E9-DFD8-4DDF-8556-BC7485A1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77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4914-685C-49A6-AFAA-1DDBDF3C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20985-FDC4-447C-9E5C-DB3D1DF42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33BCE-1FFE-4F5B-AB97-A978E764C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AA72-81ED-4890-9D44-49E1A256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DD25-9038-4116-865D-43C775CF1F3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972D1-876C-46CE-87AF-94696D08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D1DF5-C404-4EB5-A42E-24838E70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A3E9-DFD8-4DDF-8556-BC7485A1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91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BD08-DE56-4646-B104-10517FD4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39CC9-8D98-426C-BC3C-C2A4E4EAA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8A561-D4FD-4FE6-BD9C-628F3020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DD25-9038-4116-865D-43C775CF1F3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1FB54-E47D-499B-AD32-7FBE6212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B1F62-4CC7-4412-B234-4D04EA90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A3E9-DFD8-4DDF-8556-BC7485A1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83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9310B-0D15-463E-81D5-7C6FCFF79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37939-6791-43B7-A57A-BFEBD8CB4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BD161-54B2-4C2A-9E4B-655904BD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DD25-9038-4116-865D-43C775CF1F3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42242-6F62-48A3-A15B-93213B1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749B9-7841-4054-B95A-3040D765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A3E9-DFD8-4DDF-8556-BC7485A1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39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0"/>
            <a:ext cx="7318375" cy="750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385888"/>
            <a:ext cx="3867150" cy="41005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6350" y="1385888"/>
            <a:ext cx="3867150" cy="4100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422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0"/>
            <a:ext cx="7318375" cy="750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385888"/>
            <a:ext cx="3867150" cy="4100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385888"/>
            <a:ext cx="3867150" cy="4100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26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87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21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9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28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65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"/>
          <p:cNvSpPr>
            <a:spLocks noChangeArrowheads="1"/>
          </p:cNvSpPr>
          <p:nvPr/>
        </p:nvSpPr>
        <p:spPr bwMode="auto">
          <a:xfrm>
            <a:off x="917575" y="0"/>
            <a:ext cx="8226425" cy="1444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990600" y="609600"/>
            <a:ext cx="8153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0"/>
            <a:ext cx="1295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solidFill>
            <a:srgbClr val="F5F5D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030" name="Picture 19" descr="UABHealthSystem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9400"/>
            <a:ext cx="2971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85888"/>
            <a:ext cx="7886700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98613" y="0"/>
            <a:ext cx="73183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here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5pPr>
      <a:lvl6pPr marL="4572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6pPr>
      <a:lvl7pPr marL="9144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7pPr>
      <a:lvl8pPr marL="13716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8pPr>
      <a:lvl9pPr marL="18288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9pPr>
    </p:titleStyle>
    <p:bodyStyle>
      <a:lvl1pPr marL="231775" indent="-231775" algn="l" rtl="0" eaLnBrk="0" fontAlgn="base" hangingPunct="0">
        <a:spcBef>
          <a:spcPct val="25000"/>
        </a:spcBef>
        <a:spcAft>
          <a:spcPct val="25000"/>
        </a:spcAft>
        <a:buClr>
          <a:srgbClr val="225D2C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Font typeface="Wingdings" pitchFamily="2" charset="2"/>
        <a:buChar char="w"/>
        <a:defRPr sz="2800">
          <a:solidFill>
            <a:schemeClr val="tx1"/>
          </a:solidFill>
          <a:latin typeface="+mn-lt"/>
        </a:defRPr>
      </a:lvl2pPr>
      <a:lvl3pPr marL="909638" indent="-228600" algn="l" rtl="0" eaLnBrk="0" fontAlgn="base" hangingPunct="0">
        <a:spcBef>
          <a:spcPct val="25000"/>
        </a:spcBef>
        <a:spcAft>
          <a:spcPct val="25000"/>
        </a:spcAft>
        <a:buClr>
          <a:srgbClr val="225D2C"/>
        </a:buClr>
        <a:buSzPct val="80000"/>
        <a:buFont typeface="Wingdings" pitchFamily="2" charset="2"/>
        <a:buChar char="s"/>
        <a:defRPr sz="2800">
          <a:solidFill>
            <a:schemeClr val="tx1"/>
          </a:solidFill>
          <a:latin typeface="+mn-lt"/>
        </a:defRPr>
      </a:lvl3pPr>
      <a:lvl4pPr marL="12525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•"/>
        <a:defRPr sz="2800">
          <a:solidFill>
            <a:schemeClr val="tx1"/>
          </a:solidFill>
          <a:latin typeface="+mn-lt"/>
        </a:defRPr>
      </a:lvl4pPr>
      <a:lvl5pPr marL="15954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5pPr>
      <a:lvl6pPr marL="20526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6pPr>
      <a:lvl7pPr marL="25098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7pPr>
      <a:lvl8pPr marL="29670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8pPr>
      <a:lvl9pPr marL="34242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0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0070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85888"/>
            <a:ext cx="7886700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98613" y="0"/>
            <a:ext cx="73183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here to add title</a:t>
            </a:r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990600" y="914400"/>
            <a:ext cx="8153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8478838" y="6583363"/>
            <a:ext cx="665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200">
                <a:latin typeface="Arial Narrow" pitchFamily="34" charset="0"/>
              </a:rPr>
              <a:t>Page </a:t>
            </a:r>
            <a:fld id="{B7334AFC-F0CD-41F7-ABC2-4211580C0BCC}" type="slidenum">
              <a:rPr lang="en-US" altLang="en-US" sz="1200">
                <a:latin typeface="Arial Narrow" pitchFamily="34" charset="0"/>
              </a:rPr>
              <a:pPr algn="r"/>
              <a:t>‹#›</a:t>
            </a:fld>
            <a:endParaRPr lang="en-US" altLang="en-US" sz="1200">
              <a:latin typeface="Arial Narrow" pitchFamily="34" charset="0"/>
            </a:endParaRPr>
          </a:p>
        </p:txBody>
      </p:sp>
      <p:sp>
        <p:nvSpPr>
          <p:cNvPr id="2055" name="Rectangle 18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solidFill>
            <a:srgbClr val="F5F5D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2056" name="Picture 19" descr="UABHealthSystem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9400"/>
            <a:ext cx="2971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5pPr>
      <a:lvl6pPr marL="4572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6pPr>
      <a:lvl7pPr marL="9144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7pPr>
      <a:lvl8pPr marL="13716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8pPr>
      <a:lvl9pPr marL="18288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9pPr>
    </p:titleStyle>
    <p:bodyStyle>
      <a:lvl1pPr marL="231775" indent="-231775" algn="l" rtl="0" eaLnBrk="0" fontAlgn="base" hangingPunct="0">
        <a:spcBef>
          <a:spcPct val="25000"/>
        </a:spcBef>
        <a:spcAft>
          <a:spcPct val="25000"/>
        </a:spcAft>
        <a:buClr>
          <a:srgbClr val="225D2C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Font typeface="Wingdings" pitchFamily="2" charset="2"/>
        <a:buChar char="w"/>
        <a:defRPr sz="2800">
          <a:solidFill>
            <a:schemeClr val="tx1"/>
          </a:solidFill>
          <a:latin typeface="+mn-lt"/>
        </a:defRPr>
      </a:lvl2pPr>
      <a:lvl3pPr marL="909638" indent="-228600" algn="l" rtl="0" eaLnBrk="0" fontAlgn="base" hangingPunct="0">
        <a:spcBef>
          <a:spcPct val="25000"/>
        </a:spcBef>
        <a:spcAft>
          <a:spcPct val="25000"/>
        </a:spcAft>
        <a:buClr>
          <a:srgbClr val="225D2C"/>
        </a:buClr>
        <a:buSzPct val="80000"/>
        <a:buFont typeface="Wingdings" pitchFamily="2" charset="2"/>
        <a:buChar char="s"/>
        <a:defRPr sz="2800">
          <a:solidFill>
            <a:schemeClr val="tx1"/>
          </a:solidFill>
          <a:latin typeface="+mn-lt"/>
        </a:defRPr>
      </a:lvl3pPr>
      <a:lvl4pPr marL="12525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•"/>
        <a:defRPr sz="2800">
          <a:solidFill>
            <a:schemeClr val="tx1"/>
          </a:solidFill>
          <a:latin typeface="+mn-lt"/>
        </a:defRPr>
      </a:lvl4pPr>
      <a:lvl5pPr marL="15954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5pPr>
      <a:lvl6pPr marL="20526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6pPr>
      <a:lvl7pPr marL="25098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7pPr>
      <a:lvl8pPr marL="29670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8pPr>
      <a:lvl9pPr marL="34242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ChangeArrowheads="1"/>
          </p:cNvSpPr>
          <p:nvPr/>
        </p:nvSpPr>
        <p:spPr bwMode="auto">
          <a:xfrm>
            <a:off x="917575" y="0"/>
            <a:ext cx="8226425" cy="1444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3075" name="Line 8"/>
          <p:cNvSpPr>
            <a:spLocks noChangeShapeType="1"/>
          </p:cNvSpPr>
          <p:nvPr/>
        </p:nvSpPr>
        <p:spPr bwMode="auto">
          <a:xfrm>
            <a:off x="990600" y="609600"/>
            <a:ext cx="8153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0"/>
            <a:ext cx="1295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3077" name="Rectangle 21"/>
          <p:cNvSpPr>
            <a:spLocks noChangeArrowheads="1"/>
          </p:cNvSpPr>
          <p:nvPr/>
        </p:nvSpPr>
        <p:spPr bwMode="auto">
          <a:xfrm>
            <a:off x="0" y="0"/>
            <a:ext cx="914400" cy="6858000"/>
          </a:xfrm>
          <a:prstGeom prst="rect">
            <a:avLst/>
          </a:prstGeom>
          <a:solidFill>
            <a:srgbClr val="F5F5D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078" name="Picture 19" descr="UABHealthSystem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9400"/>
            <a:ext cx="2971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85888"/>
            <a:ext cx="7886700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308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98613" y="0"/>
            <a:ext cx="73183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here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5pPr>
      <a:lvl6pPr marL="4572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6pPr>
      <a:lvl7pPr marL="9144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7pPr>
      <a:lvl8pPr marL="13716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8pPr>
      <a:lvl9pPr marL="18288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9pPr>
    </p:titleStyle>
    <p:bodyStyle>
      <a:lvl1pPr marL="231775" indent="-231775" algn="l" rtl="0" eaLnBrk="0" fontAlgn="base" hangingPunct="0">
        <a:spcBef>
          <a:spcPct val="25000"/>
        </a:spcBef>
        <a:spcAft>
          <a:spcPct val="25000"/>
        </a:spcAft>
        <a:buClr>
          <a:srgbClr val="225D2C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Font typeface="Wingdings" pitchFamily="2" charset="2"/>
        <a:buChar char="w"/>
        <a:defRPr sz="2800">
          <a:solidFill>
            <a:schemeClr val="tx1"/>
          </a:solidFill>
          <a:latin typeface="+mn-lt"/>
        </a:defRPr>
      </a:lvl2pPr>
      <a:lvl3pPr marL="909638" indent="-228600" algn="l" rtl="0" eaLnBrk="0" fontAlgn="base" hangingPunct="0">
        <a:spcBef>
          <a:spcPct val="25000"/>
        </a:spcBef>
        <a:spcAft>
          <a:spcPct val="25000"/>
        </a:spcAft>
        <a:buClr>
          <a:srgbClr val="225D2C"/>
        </a:buClr>
        <a:buSzPct val="80000"/>
        <a:buFont typeface="Wingdings" pitchFamily="2" charset="2"/>
        <a:buChar char="s"/>
        <a:defRPr sz="2800">
          <a:solidFill>
            <a:schemeClr val="tx1"/>
          </a:solidFill>
          <a:latin typeface="+mn-lt"/>
        </a:defRPr>
      </a:lvl3pPr>
      <a:lvl4pPr marL="12525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•"/>
        <a:defRPr sz="2800">
          <a:solidFill>
            <a:schemeClr val="tx1"/>
          </a:solidFill>
          <a:latin typeface="+mn-lt"/>
        </a:defRPr>
      </a:lvl4pPr>
      <a:lvl5pPr marL="15954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5pPr>
      <a:lvl6pPr marL="20526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6pPr>
      <a:lvl7pPr marL="25098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7pPr>
      <a:lvl8pPr marL="29670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8pPr>
      <a:lvl9pPr marL="3424238" indent="-228600" algn="l" rtl="0" eaLnBrk="0" fontAlgn="base" hangingPunct="0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F4FCA-F45E-4E1B-A868-AAA90B29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3C0F1-E0D5-4F4E-9788-247CCD4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6DFA7-CD82-41C5-BAB9-10960161C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DD25-9038-4116-865D-43C775CF1F33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FF76B-9B22-4373-ACA1-88731D6F0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E4F94-96A0-4202-8CE1-DF8AAF455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A3E9-DFD8-4DDF-8556-BC7485A16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8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51" r:id="rId12"/>
    <p:sldLayoutId id="214748395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http://www1.uabhealth.org/cs/Satellite?blobcol=urldata&amp;blobheader=image/jpeg&amp;blobkey=id&amp;blobtable=MungoBlobs&amp;blobwhere=1243379597113&amp;ssbinary=true" TargetMode="Externa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diosmart.org/cardiacrehab.aspx" TargetMode="Externa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90763"/>
            <a:ext cx="7772400" cy="1136650"/>
          </a:xfrm>
        </p:spPr>
        <p:txBody>
          <a:bodyPr>
            <a:noAutofit/>
          </a:bodyPr>
          <a:lstStyle/>
          <a:p>
            <a:r>
              <a:rPr lang="en-US" altLang="en-US" sz="4800" dirty="0"/>
              <a:t>Understanding Coronary Artery Disease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	</a:t>
            </a:r>
          </a:p>
        </p:txBody>
      </p:sp>
      <p:pic>
        <p:nvPicPr>
          <p:cNvPr id="4100" name="Picture 4" descr="http://www1.uabhealth.org/cs/Satellite?blobcol=urldata&amp;blobheader=image%2Fjpeg&amp;blobkey=id&amp;blobtable=MungoBlobs&amp;blobwhere=1243379597113&amp;ssbinary=true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29718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Emergency Plan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3600" dirty="0"/>
              <a:t>Upon onset of signs and symptoms patient should:</a:t>
            </a:r>
          </a:p>
          <a:p>
            <a:pPr lvl="1"/>
            <a:r>
              <a:rPr lang="en-US" altLang="en-US" sz="3600" b="1" i="1" u="sng" dirty="0"/>
              <a:t>1. call 911 immediately</a:t>
            </a:r>
          </a:p>
          <a:p>
            <a:pPr lvl="1"/>
            <a:r>
              <a:rPr lang="en-US" altLang="en-US" sz="3600" b="1" i="1" u="sng" dirty="0"/>
              <a:t>2. take 325 mg chewable aspirin</a:t>
            </a:r>
          </a:p>
          <a:p>
            <a:pPr lvl="1"/>
            <a:r>
              <a:rPr lang="en-US" altLang="en-US" sz="3600" b="1" i="1" u="sng" dirty="0"/>
              <a:t>3. If prescribed, take nitroglycerin </a:t>
            </a:r>
          </a:p>
          <a:p>
            <a:r>
              <a:rPr lang="en-US" altLang="en-US" sz="3600" dirty="0"/>
              <a:t>Seek medical treatment as soon as possible to decrease damage to heart</a:t>
            </a:r>
          </a:p>
          <a:p>
            <a:r>
              <a:rPr lang="en-US" altLang="en-US" sz="3600" b="1" i="1" u="sng" dirty="0"/>
              <a:t>Do not drive yourself to emergency room</a:t>
            </a:r>
            <a:r>
              <a:rPr lang="en-US" altLang="en-US" sz="3600" dirty="0"/>
              <a:t>!</a:t>
            </a:r>
          </a:p>
          <a:p>
            <a:endParaRPr lang="en-US" altLang="en-US" sz="2400" dirty="0"/>
          </a:p>
        </p:txBody>
      </p:sp>
      <p:pic>
        <p:nvPicPr>
          <p:cNvPr id="2" name="Picture 1" descr="If you think you're having a HEART ATTACK, chew 4 81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230190"/>
            <a:ext cx="2082800" cy="1474062"/>
          </a:xfrm>
          <a:prstGeom prst="rect">
            <a:avLst/>
          </a:prstGeom>
        </p:spPr>
      </p:pic>
      <p:pic>
        <p:nvPicPr>
          <p:cNvPr id="3" name="Picture 2" descr="9-1-1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30190"/>
            <a:ext cx="2095500" cy="1057275"/>
          </a:xfrm>
          <a:prstGeom prst="rect">
            <a:avLst/>
          </a:prstGeom>
        </p:spPr>
      </p:pic>
      <p:pic>
        <p:nvPicPr>
          <p:cNvPr id="4" name="Picture 3" descr="File:Nitroglycerin (1).JP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514600"/>
            <a:ext cx="203835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590016"/>
          </a:xfrm>
        </p:spPr>
        <p:txBody>
          <a:bodyPr/>
          <a:lstStyle/>
          <a:p>
            <a:r>
              <a:rPr lang="en-US" altLang="en-US" sz="3600" dirty="0"/>
              <a:t>Nitroglycerine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799"/>
            <a:ext cx="7886700" cy="5583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 dirty="0"/>
              <a:t>Relieves chest pain and decreases blood pressure by </a:t>
            </a:r>
            <a:r>
              <a:rPr lang="en-US" altLang="en-US" sz="3200" dirty="0" err="1"/>
              <a:t>vasodilating</a:t>
            </a:r>
            <a:r>
              <a:rPr lang="en-US" altLang="en-US" sz="3200" dirty="0"/>
              <a:t> vessels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When chest pain begins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Take 1 tablet / spray under tongue </a:t>
            </a:r>
            <a:r>
              <a:rPr lang="en-US" altLang="en-US" sz="3200" b="1" i="1" u="sng" dirty="0"/>
              <a:t>every 5 minutes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Up to (3) three tablets 5 min apart 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Tablet should tingle under tongue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Lie or sit down after taking</a:t>
            </a:r>
          </a:p>
          <a:p>
            <a:pPr lvl="1">
              <a:lnSpc>
                <a:spcPct val="80000"/>
              </a:lnSpc>
            </a:pPr>
            <a:r>
              <a:rPr lang="en-US" altLang="en-US" sz="3200" b="1" i="1" u="sng" dirty="0"/>
              <a:t>If pain isn’t completely relieved, call 911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Keep medication in dark storage container, cool temperature and away from moisture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Replace medication every 6 months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/>
          </a:p>
        </p:txBody>
      </p:sp>
      <p:pic>
        <p:nvPicPr>
          <p:cNvPr id="2" name="Picture 1" descr="File:Nitroglycerin (1)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16" y="624384"/>
            <a:ext cx="1821084" cy="1442244"/>
          </a:xfrm>
          <a:prstGeom prst="rect">
            <a:avLst/>
          </a:prstGeom>
        </p:spPr>
      </p:pic>
      <p:pic>
        <p:nvPicPr>
          <p:cNvPr id="3" name="Picture 2" descr="9-1-1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200400"/>
            <a:ext cx="209550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54"/>
            <a:ext cx="4498975" cy="75088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3 main heart arteries 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242"/>
            <a:ext cx="8313738" cy="57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4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7772400" cy="750888"/>
          </a:xfrm>
        </p:spPr>
        <p:txBody>
          <a:bodyPr>
            <a:noAutofit/>
          </a:bodyPr>
          <a:lstStyle/>
          <a:p>
            <a:r>
              <a:rPr lang="en-US" sz="3600" dirty="0"/>
              <a:t>PCI - Percutaneous coronary intervention (balloon) opening +    STENT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676400"/>
            <a:ext cx="7239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87"/>
            <a:ext cx="6705600" cy="750888"/>
          </a:xfrm>
        </p:spPr>
        <p:txBody>
          <a:bodyPr>
            <a:normAutofit/>
          </a:bodyPr>
          <a:lstStyle/>
          <a:p>
            <a:r>
              <a:rPr lang="en-US" dirty="0"/>
              <a:t>Clot Prevention  - take for time 1 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79603"/>
            <a:ext cx="7886700" cy="404338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4238625"/>
            <a:ext cx="3048000" cy="26193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443546"/>
            <a:ext cx="14573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3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77139"/>
            <a:ext cx="7886700" cy="13255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altLang="en-US" dirty="0"/>
              <a:t>Coronary Artery Disease Risk Factors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750888"/>
            <a:ext cx="34290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altLang="en-US" sz="2400" b="1" i="1" u="sng" dirty="0" err="1"/>
              <a:t>Nonmodifiable</a:t>
            </a:r>
            <a:r>
              <a:rPr lang="en-US" altLang="en-US" sz="2400" b="1" i="1" u="sng" dirty="0"/>
              <a:t> </a:t>
            </a:r>
          </a:p>
          <a:p>
            <a:pPr lvl="1"/>
            <a:r>
              <a:rPr lang="en-US" altLang="en-US" dirty="0"/>
              <a:t>Gender</a:t>
            </a:r>
          </a:p>
          <a:p>
            <a:pPr lvl="1"/>
            <a:r>
              <a:rPr lang="en-US" altLang="en-US" dirty="0"/>
              <a:t>Age</a:t>
            </a:r>
          </a:p>
          <a:p>
            <a:pPr lvl="1"/>
            <a:r>
              <a:rPr lang="en-US" altLang="en-US" dirty="0"/>
              <a:t>Ethnicity</a:t>
            </a:r>
          </a:p>
          <a:p>
            <a:pPr lvl="1"/>
            <a:r>
              <a:rPr lang="en-US" altLang="en-US" dirty="0"/>
              <a:t>Family History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795713" y="983055"/>
            <a:ext cx="3857625" cy="4100512"/>
          </a:xfrm>
        </p:spPr>
        <p:txBody>
          <a:bodyPr/>
          <a:lstStyle/>
          <a:p>
            <a:r>
              <a:rPr lang="en-US" altLang="en-US" sz="2400" b="1" i="1" u="sng" dirty="0"/>
              <a:t>Modifiable</a:t>
            </a:r>
          </a:p>
          <a:p>
            <a:pPr lvl="1"/>
            <a:r>
              <a:rPr lang="en-US" altLang="en-US" dirty="0"/>
              <a:t>Obesity</a:t>
            </a:r>
          </a:p>
          <a:p>
            <a:pPr lvl="1"/>
            <a:r>
              <a:rPr lang="en-US" altLang="en-US" dirty="0"/>
              <a:t>Physical Inactivity</a:t>
            </a:r>
          </a:p>
          <a:p>
            <a:pPr lvl="1"/>
            <a:r>
              <a:rPr lang="en-US" altLang="en-US" dirty="0"/>
              <a:t>High Cholesterol</a:t>
            </a:r>
          </a:p>
          <a:p>
            <a:pPr lvl="1"/>
            <a:r>
              <a:rPr lang="en-US" altLang="en-US" dirty="0"/>
              <a:t>Hypertension</a:t>
            </a:r>
          </a:p>
          <a:p>
            <a:pPr lvl="1"/>
            <a:r>
              <a:rPr lang="en-US" altLang="en-US" dirty="0"/>
              <a:t>Tobacco use</a:t>
            </a:r>
          </a:p>
          <a:p>
            <a:pPr lvl="1"/>
            <a:r>
              <a:rPr lang="en-US" altLang="en-US" dirty="0"/>
              <a:t>Diabetes</a:t>
            </a:r>
          </a:p>
        </p:txBody>
      </p:sp>
      <p:pic>
        <p:nvPicPr>
          <p:cNvPr id="2" name="Picture 1" descr="2013-Fall Sociology-Accelerated - The Collaborator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4267200"/>
            <a:ext cx="2919984" cy="2221992"/>
          </a:xfrm>
          <a:prstGeom prst="rect">
            <a:avLst/>
          </a:prstGeom>
        </p:spPr>
      </p:pic>
      <p:pic>
        <p:nvPicPr>
          <p:cNvPr id="3" name="Picture 2" descr="âge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1395953" cy="1497132"/>
          </a:xfrm>
          <a:prstGeom prst="rect">
            <a:avLst/>
          </a:prstGeom>
        </p:spPr>
      </p:pic>
      <p:pic>
        <p:nvPicPr>
          <p:cNvPr id="4" name="Picture 3" descr="The global economic strain caused by Big Tobacco – ASH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98" y="4569904"/>
            <a:ext cx="2209800" cy="1919288"/>
          </a:xfrm>
          <a:prstGeom prst="rect">
            <a:avLst/>
          </a:prstGeom>
        </p:spPr>
      </p:pic>
      <p:pic>
        <p:nvPicPr>
          <p:cNvPr id="5" name="Picture 4" descr="The Risks of High Cholesterol Level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2630412"/>
            <a:ext cx="1714500" cy="1447801"/>
          </a:xfrm>
          <a:prstGeom prst="rect">
            <a:avLst/>
          </a:prstGeom>
        </p:spPr>
      </p:pic>
      <p:pic>
        <p:nvPicPr>
          <p:cNvPr id="6" name="Picture 5" descr="Tablero de comunicación de rutina diabetes -Orientacion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2" y="5148974"/>
            <a:ext cx="1524003" cy="1524003"/>
          </a:xfrm>
          <a:prstGeom prst="rect">
            <a:avLst/>
          </a:prstGeom>
        </p:spPr>
      </p:pic>
      <p:pic>
        <p:nvPicPr>
          <p:cNvPr id="9" name="Picture 8" descr="health costs | Healthinnovation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97" y="1191016"/>
            <a:ext cx="2086442" cy="115411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924"/>
            <a:ext cx="7886700" cy="1325563"/>
          </a:xfrm>
        </p:spPr>
        <p:txBody>
          <a:bodyPr/>
          <a:lstStyle/>
          <a:p>
            <a:r>
              <a:rPr lang="en-US" altLang="en-US" dirty="0"/>
              <a:t>What can I do to decrease my risk factors?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50" y="2171700"/>
            <a:ext cx="7772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Address Obesity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1. Waist Circumference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Men &lt;40 inches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Women &lt;35 inches</a:t>
            </a:r>
          </a:p>
          <a:p>
            <a:pPr lvl="1">
              <a:lnSpc>
                <a:spcPct val="80000"/>
              </a:lnSpc>
            </a:pP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2. Lifestyle changes: exercise &amp; nutrition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3. Exercise at least 30 minutes 5 days a week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Increases HDL levels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Improve mood 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Decrease blood pressure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</p:txBody>
      </p:sp>
      <p:pic>
        <p:nvPicPr>
          <p:cNvPr id="2" name="Picture 1" descr="A Simple, But Not Easy 20-Minute Weight-Loss Workou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91000"/>
            <a:ext cx="2905125" cy="2476500"/>
          </a:xfrm>
          <a:prstGeom prst="rect">
            <a:avLst/>
          </a:prstGeom>
        </p:spPr>
      </p:pic>
      <p:pic>
        <p:nvPicPr>
          <p:cNvPr id="3" name="Picture 2" descr="Public goods measurement concerns in the CAP post 2013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85" y="990600"/>
            <a:ext cx="2514600" cy="1295400"/>
          </a:xfrm>
          <a:prstGeom prst="rect">
            <a:avLst/>
          </a:prstGeom>
        </p:spPr>
      </p:pic>
      <p:pic>
        <p:nvPicPr>
          <p:cNvPr id="4" name="Picture 3" descr="Cherry concentrate can lower blood pressure as much a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34000"/>
            <a:ext cx="2151888" cy="1001712"/>
          </a:xfrm>
          <a:prstGeom prst="rect">
            <a:avLst/>
          </a:prstGeom>
        </p:spPr>
      </p:pic>
      <p:pic>
        <p:nvPicPr>
          <p:cNvPr id="5" name="Picture 4" descr="Mood Swing | Dominic Alves | Flick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470943"/>
            <a:ext cx="2667000" cy="1523389"/>
          </a:xfrm>
          <a:prstGeom prst="rect">
            <a:avLst/>
          </a:prstGeom>
        </p:spPr>
      </p:pic>
      <p:pic>
        <p:nvPicPr>
          <p:cNvPr id="6" name="Picture 5" descr="6XC Modernist Home Cooking | hdl-cholesterol-and-ldl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07" y="5225256"/>
            <a:ext cx="1887537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92271"/>
            <a:ext cx="7886700" cy="1325563"/>
          </a:xfrm>
        </p:spPr>
        <p:txBody>
          <a:bodyPr/>
          <a:lstStyle/>
          <a:p>
            <a:r>
              <a:rPr lang="en-US" altLang="en-US" dirty="0"/>
              <a:t>Risk Factors Continued…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1992" y="914400"/>
            <a:ext cx="78867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Control high blood pressure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&lt;120/80 less than 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 i="1" u="sng" dirty="0"/>
              <a:t>Manage </a:t>
            </a:r>
            <a:r>
              <a:rPr lang="en-US" altLang="en-US" sz="3200" dirty="0"/>
              <a:t>stress and decrease </a:t>
            </a:r>
            <a:r>
              <a:rPr lang="en-US" altLang="en-US" sz="3200" b="1" i="1" u="sng" dirty="0"/>
              <a:t>salt intake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Exercise, nutrition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Medical management</a:t>
            </a:r>
          </a:p>
          <a:p>
            <a:pPr>
              <a:lnSpc>
                <a:spcPct val="90000"/>
              </a:lnSpc>
            </a:pPr>
            <a:r>
              <a:rPr lang="en-US" altLang="en-US" sz="3200" b="1" i="1" u="sng" dirty="0"/>
              <a:t>Stop ALL tobacco use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Stop use as soon as possible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 i="1" u="sng" dirty="0"/>
              <a:t>Avoid second hand smoke</a:t>
            </a:r>
          </a:p>
        </p:txBody>
      </p:sp>
      <p:pic>
        <p:nvPicPr>
          <p:cNvPr id="2" name="Picture 1" descr="血壓 120/80 | 不是天天可以量到這樣 | Richy!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92" y="170727"/>
            <a:ext cx="2019300" cy="1323487"/>
          </a:xfrm>
          <a:prstGeom prst="rect">
            <a:avLst/>
          </a:prstGeom>
        </p:spPr>
      </p:pic>
      <p:pic>
        <p:nvPicPr>
          <p:cNvPr id="3" name="Picture 2" descr="Scott's Web Log: Doctors Sue USDA Over Dietary Guideline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96" y="2553665"/>
            <a:ext cx="1905000" cy="2305050"/>
          </a:xfrm>
          <a:prstGeom prst="rect">
            <a:avLst/>
          </a:prstGeom>
        </p:spPr>
      </p:pic>
      <p:pic>
        <p:nvPicPr>
          <p:cNvPr id="4" name="Picture 3" descr="Rauchen Aufhören: Tipps und Tricks, die Sucht ein für all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59253"/>
            <a:ext cx="1866900" cy="1681162"/>
          </a:xfrm>
          <a:prstGeom prst="rect">
            <a:avLst/>
          </a:prstGeom>
        </p:spPr>
      </p:pic>
      <p:pic>
        <p:nvPicPr>
          <p:cNvPr id="5" name="Picture 4" descr="Expert opinion – Constant craving: how can science help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65" y="5396279"/>
            <a:ext cx="1809750" cy="1432413"/>
          </a:xfrm>
          <a:prstGeom prst="rect">
            <a:avLst/>
          </a:prstGeom>
        </p:spPr>
      </p:pic>
      <p:pic>
        <p:nvPicPr>
          <p:cNvPr id="6" name="Picture 5" descr="Kodiak tobacco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1" y="5204959"/>
            <a:ext cx="1922586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12071"/>
            <a:ext cx="7886700" cy="1325563"/>
          </a:xfrm>
        </p:spPr>
        <p:txBody>
          <a:bodyPr/>
          <a:lstStyle/>
          <a:p>
            <a:r>
              <a:rPr lang="en-US" altLang="en-US" dirty="0"/>
              <a:t>Risk Factors Continued…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idx="1"/>
          </p:nvPr>
        </p:nvSpPr>
        <p:spPr>
          <a:xfrm>
            <a:off x="296497" y="1181100"/>
            <a:ext cx="4343400" cy="449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Lower Cholesterol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Total cholesterol &lt;200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u="sng" dirty="0"/>
              <a:t>LDL (bad cholesterol) &lt;70 </a:t>
            </a:r>
            <a:r>
              <a:rPr lang="en-US" altLang="en-US" sz="2400" dirty="0"/>
              <a:t>Triglycerides &lt;150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HDL (good cholesterol)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Men &gt;40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Women&gt;50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Exercise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Nutrition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Cholesterol lowering medication</a:t>
            </a:r>
          </a:p>
          <a:p>
            <a:pPr>
              <a:lnSpc>
                <a:spcPct val="90000"/>
              </a:lnSpc>
            </a:pPr>
            <a:endParaRPr lang="en-US" altLang="en-US" sz="2200" dirty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5334000" y="12192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 descr="New superior measurement technique of HDL cholestero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408" y="1066800"/>
            <a:ext cx="3564792" cy="1841500"/>
          </a:xfrm>
          <a:prstGeom prst="rect">
            <a:avLst/>
          </a:prstGeom>
        </p:spPr>
      </p:pic>
      <p:pic>
        <p:nvPicPr>
          <p:cNvPr id="5" name="Picture 4" descr="Cholesterol Control Drug Statin Prevents Cancer in Hear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097951"/>
            <a:ext cx="3810000" cy="1700823"/>
          </a:xfrm>
          <a:prstGeom prst="rect">
            <a:avLst/>
          </a:prstGeom>
        </p:spPr>
      </p:pic>
      <p:pic>
        <p:nvPicPr>
          <p:cNvPr id="6" name="Picture 5" descr="Vicki's Notebook.: The One Where I Did An Exercise Clas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04" y="3060700"/>
            <a:ext cx="2119312" cy="2037251"/>
          </a:xfrm>
          <a:prstGeom prst="rect">
            <a:avLst/>
          </a:prstGeom>
        </p:spPr>
      </p:pic>
      <p:pic>
        <p:nvPicPr>
          <p:cNvPr id="7" name="Picture 6" descr="Sports Nutrition - Introduction to Sports Medici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60" y="3162300"/>
            <a:ext cx="2059842" cy="15917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Coronary Artery Disease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752600"/>
            <a:ext cx="6324600" cy="1295400"/>
          </a:xfrm>
        </p:spPr>
        <p:txBody>
          <a:bodyPr/>
          <a:lstStyle/>
          <a:p>
            <a:pPr algn="ctr"/>
            <a:r>
              <a:rPr lang="en-US" altLang="en-US" sz="3300"/>
              <a:t> 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oronaryarteries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52578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Coronary Arteries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838200"/>
            <a:ext cx="4267200" cy="4572000"/>
          </a:xfrm>
        </p:spPr>
        <p:txBody>
          <a:bodyPr/>
          <a:lstStyle/>
          <a:p>
            <a:r>
              <a:rPr lang="en-US" altLang="en-US" sz="2400" dirty="0"/>
              <a:t>Left Main (LM)</a:t>
            </a:r>
          </a:p>
          <a:p>
            <a:r>
              <a:rPr lang="en-US" altLang="en-US" sz="2400" dirty="0"/>
              <a:t>Left Anterior Descending (LAD) (Widow maker)</a:t>
            </a:r>
          </a:p>
          <a:p>
            <a:r>
              <a:rPr lang="en-US" altLang="en-US" sz="2400" dirty="0"/>
              <a:t>Left Circumflex (LCX)</a:t>
            </a:r>
          </a:p>
          <a:p>
            <a:r>
              <a:rPr lang="en-US" altLang="en-US" sz="2400" dirty="0"/>
              <a:t>Right Coronary Artery (RCA)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/>
              <a:t>Cardiac Rehabilitation: Your Journey Back to Heart Health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sz="3600" dirty="0"/>
              <a:t>Provided by </a:t>
            </a:r>
            <a:r>
              <a:rPr lang="en-US" altLang="en-US" sz="3600" dirty="0" err="1"/>
              <a:t>CardioSmart</a:t>
            </a:r>
            <a:r>
              <a:rPr lang="en-US" altLang="en-US" sz="3600" dirty="0"/>
              <a:t> and the American College of Cardiology </a:t>
            </a:r>
          </a:p>
          <a:p>
            <a:r>
              <a:rPr lang="en-US" altLang="en-US" sz="3600" dirty="0">
                <a:hlinkClick r:id="rId2"/>
              </a:rPr>
              <a:t>http://www.cardiosmart.org/cardiacrehab.aspx</a:t>
            </a:r>
            <a:endParaRPr lang="en-US" altLang="en-US" sz="3600" dirty="0"/>
          </a:p>
          <a:p>
            <a:r>
              <a:rPr lang="en-US" altLang="en-US" sz="3600" dirty="0"/>
              <a:t>Check out the website:  www.cardiosmart.org 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altLang="en-US" sz="3200" dirty="0"/>
              <a:t>Coronary Artery Disease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n-US" altLang="en-US" sz="4000" dirty="0"/>
              <a:t>What is it?</a:t>
            </a:r>
          </a:p>
          <a:p>
            <a:pPr lvl="1"/>
            <a:r>
              <a:rPr lang="en-US" altLang="en-US" sz="4000" dirty="0"/>
              <a:t>The progressive narrowing of coronary arteries by the build up of fat deposits called lesions</a:t>
            </a:r>
          </a:p>
          <a:p>
            <a:pPr lvl="1">
              <a:buNone/>
            </a:pPr>
            <a:r>
              <a:rPr lang="en-US" altLang="en-US" sz="4000" dirty="0"/>
              <a:t>Coronary Artery Disease</a:t>
            </a:r>
          </a:p>
        </p:txBody>
      </p:sp>
      <p:pic>
        <p:nvPicPr>
          <p:cNvPr id="2" name="Picture 1" descr="File:RCA atherosclerosis.jp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217355"/>
            <a:ext cx="2526898" cy="2590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CAD &amp; Atherosclerosis</a:t>
            </a:r>
            <a:r>
              <a:rPr lang="en-US" altLang="en-US"/>
              <a:t>	</a:t>
            </a:r>
          </a:p>
        </p:txBody>
      </p:sp>
      <p:sp>
        <p:nvSpPr>
          <p:cNvPr id="1434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838200"/>
            <a:ext cx="48768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Development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Fatty streak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Fat deposits in smooth muscle cells (yellow)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Fibrous plaque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Arterial wall begins to thicken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Fatty streak covered by collagen (gray/white)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Artery narrows, restricting blood flow</a:t>
            </a:r>
          </a:p>
          <a:p>
            <a:pPr lvl="1">
              <a:lnSpc>
                <a:spcPct val="90000"/>
              </a:lnSpc>
            </a:pPr>
            <a:endParaRPr lang="en-US" altLang="en-US" sz="2000" b="1" i="1" u="sng" dirty="0"/>
          </a:p>
          <a:p>
            <a:pPr lvl="1">
              <a:lnSpc>
                <a:spcPct val="90000"/>
              </a:lnSpc>
            </a:pPr>
            <a:r>
              <a:rPr lang="en-US" altLang="en-US" sz="2000" b="1" i="1" u="sng" dirty="0"/>
              <a:t>Obstructive lesion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Fibrous plaque continues to grow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Inflammation = unstable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Platelets build up into a thrombus or blood clot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Vessel becomes extremely narrow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lvl="2">
              <a:lnSpc>
                <a:spcPct val="90000"/>
              </a:lnSpc>
            </a:pPr>
            <a:endParaRPr lang="en-US" altLang="en-US" sz="1800" dirty="0"/>
          </a:p>
        </p:txBody>
      </p:sp>
      <p:pic>
        <p:nvPicPr>
          <p:cNvPr id="14339" name="Picture 8" descr="?bid=t9+bPjrbrZZfvg&amp;bn=VERTICALKNOWLEDGEPLATFORM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800" y="0"/>
            <a:ext cx="7110413" cy="7096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 fontScale="90000"/>
          </a:bodyPr>
          <a:lstStyle/>
          <a:p>
            <a:br>
              <a:rPr lang="en-US" altLang="en-US"/>
            </a:br>
            <a:r>
              <a:rPr lang="en-US" altLang="en-US" sz="3200"/>
              <a:t>Acute Coronary Syndrome</a:t>
            </a:r>
            <a:r>
              <a:rPr lang="en-US" alt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914400"/>
            <a:ext cx="7886700" cy="5715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i="1" u="sng" dirty="0">
                <a:solidFill>
                  <a:srgbClr val="FF0000"/>
                </a:solidFill>
              </a:rPr>
              <a:t>Plaque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(like a bister filled with cholesterol / dead white blood cells) in artery -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ruptures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blood clot forms   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Lack of blood flow to part of the heart, so that part doesn’t get enough oxygen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Damage will occur if treatment does not occur quickly 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1. Unstable Angina 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i="1" u="sng" dirty="0"/>
              <a:t>Partial blockage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2. Heart Attack 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 i="1" u="sng" dirty="0"/>
              <a:t>Complete blockage</a:t>
            </a:r>
          </a:p>
        </p:txBody>
      </p:sp>
      <p:pic>
        <p:nvPicPr>
          <p:cNvPr id="2" name="Picture 1" descr="ST elevation myocardial infarction pathophysiology - wikido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4419600"/>
            <a:ext cx="2895600" cy="235506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52400" y="266700"/>
          <a:ext cx="8763000" cy="659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Slide" r:id="rId3" imgW="6068733" imgH="4550720" progId="PowerPoint.Slide.8">
                  <p:embed/>
                </p:oleObj>
              </mc:Choice>
              <mc:Fallback>
                <p:oleObj name="Slide" r:id="rId3" imgW="6068733" imgH="455072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6700"/>
                        <a:ext cx="8763000" cy="659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Acute Coronary Syndrome: Unstable Angina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Signs and Symptoms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Pain 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stomach, neck, jaw, arms, back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Nausea or vomiting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Sweating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Shortness of breath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Emergency treatment required immediately or a heart attack will occur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Heart tissue can withstand little to no oxygen for approximately 20 minutes before cell death begins</a:t>
            </a:r>
          </a:p>
        </p:txBody>
      </p:sp>
      <p:pic>
        <p:nvPicPr>
          <p:cNvPr id="2" name="Picture 1" descr="How To Stop Grinding Teeth in Sleep? Bruxism Defini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96" y="1427010"/>
            <a:ext cx="2157046" cy="990600"/>
          </a:xfrm>
          <a:prstGeom prst="rect">
            <a:avLst/>
          </a:prstGeom>
        </p:spPr>
      </p:pic>
      <p:pic>
        <p:nvPicPr>
          <p:cNvPr id="3" name="Picture 2" descr="$ИΩψ FlΔKΣ ♂: $ick N $ou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5791663"/>
            <a:ext cx="1914525" cy="1095375"/>
          </a:xfrm>
          <a:prstGeom prst="rect">
            <a:avLst/>
          </a:prstGeom>
        </p:spPr>
      </p:pic>
      <p:pic>
        <p:nvPicPr>
          <p:cNvPr id="4" name="Picture 3" descr="phot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598"/>
            <a:ext cx="1433512" cy="838201"/>
          </a:xfrm>
          <a:prstGeom prst="rect">
            <a:avLst/>
          </a:prstGeom>
        </p:spPr>
      </p:pic>
      <p:pic>
        <p:nvPicPr>
          <p:cNvPr id="5" name="Picture 4" descr="Shortness of breath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92" y="2559151"/>
            <a:ext cx="1604962" cy="852487"/>
          </a:xfrm>
          <a:prstGeom prst="rect">
            <a:avLst/>
          </a:prstGeom>
        </p:spPr>
      </p:pic>
      <p:pic>
        <p:nvPicPr>
          <p:cNvPr id="6" name="Picture 5" descr="ST elevation myocardial infarction history and symptoms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88895"/>
            <a:ext cx="1676095" cy="11287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(Heart Attack)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7800" y="931985"/>
            <a:ext cx="3657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Artery is blocked completely by blood clot and/or plaque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No blood flow = no oxygen to heart tissue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Irreversible cell death occurs and heart is damaged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48006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OW TO SURVIVE A HEART ATTACK WHEN ALONE… | Chris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62400"/>
            <a:ext cx="36576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Myocardial Infarction (MI)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Signs and Symptoms of Heart Attack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Chest pain </a:t>
            </a:r>
          </a:p>
          <a:p>
            <a:pPr lvl="2">
              <a:lnSpc>
                <a:spcPct val="90000"/>
              </a:lnSpc>
            </a:pPr>
            <a:r>
              <a:rPr lang="en-US" altLang="en-US" sz="2400" b="1" i="1" u="sng" dirty="0"/>
              <a:t>Not relieved by rest or change in position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Crushing, burning, pressure, heaviness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Pain can radiate to the neck, back, jaw, arms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Stomach pain </a:t>
            </a:r>
          </a:p>
          <a:p>
            <a:pPr lvl="2">
              <a:lnSpc>
                <a:spcPct val="90000"/>
              </a:lnSpc>
            </a:pPr>
            <a:r>
              <a:rPr lang="en-US" altLang="en-US" sz="2400" b="1" i="1" u="sng" dirty="0"/>
              <a:t>Not relieved by antacid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Sweating (diaphoresis)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Nausea and/or vomiting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Fever</a:t>
            </a:r>
          </a:p>
        </p:txBody>
      </p:sp>
      <p:pic>
        <p:nvPicPr>
          <p:cNvPr id="2" name="Picture 1" descr="Man's Chest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50888"/>
            <a:ext cx="1626870" cy="1600200"/>
          </a:xfrm>
          <a:prstGeom prst="rect">
            <a:avLst/>
          </a:prstGeom>
        </p:spPr>
      </p:pic>
      <p:pic>
        <p:nvPicPr>
          <p:cNvPr id="3" name="Picture 2" descr="Free photo Vomiting Kotzender Smiley Ill Bad Nausea Samuel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0"/>
            <a:ext cx="2971800" cy="2695575"/>
          </a:xfrm>
          <a:prstGeom prst="rect">
            <a:avLst/>
          </a:prstGeom>
        </p:spPr>
      </p:pic>
      <p:pic>
        <p:nvPicPr>
          <p:cNvPr id="4" name="Picture 3" descr="Desiccator - Preventing Thought Deliquesce From Worldly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5334000"/>
            <a:ext cx="1573823" cy="1247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Board Presentation Design Template">
  <a:themeElements>
    <a:clrScheme name="1_Board Presentation Design Template 8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FCC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FE2AA"/>
      </a:accent5>
      <a:accent6>
        <a:srgbClr val="00005C"/>
      </a:accent6>
      <a:hlink>
        <a:srgbClr val="D1D1FF"/>
      </a:hlink>
      <a:folHlink>
        <a:srgbClr val="CF0E30"/>
      </a:folHlink>
    </a:clrScheme>
    <a:fontScheme name="1_Board Presentation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oard Presentation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ard Presentation Desig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ard Presentation Desig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ard Presentation Desig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ard Presentation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ard Presentation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ard Presentation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ard Presentation Design Template 8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FCC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005C"/>
        </a:accent6>
        <a:hlink>
          <a:srgbClr val="D1D1FF"/>
        </a:hlink>
        <a:folHlink>
          <a:srgbClr val="CF0E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ard Presentation Design Template">
  <a:themeElements>
    <a:clrScheme name="Board Presentation Design Template 8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FCC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FE2AA"/>
      </a:accent5>
      <a:accent6>
        <a:srgbClr val="00005C"/>
      </a:accent6>
      <a:hlink>
        <a:srgbClr val="D1D1FF"/>
      </a:hlink>
      <a:folHlink>
        <a:srgbClr val="CF0E30"/>
      </a:folHlink>
    </a:clrScheme>
    <a:fontScheme name="Board Presentation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ard Presentation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 Presentation Desig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8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FCC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005C"/>
        </a:accent6>
        <a:hlink>
          <a:srgbClr val="D1D1FF"/>
        </a:hlink>
        <a:folHlink>
          <a:srgbClr val="CF0E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oard Presentation Design Template">
  <a:themeElements>
    <a:clrScheme name="2_Board Presentation Design Template 8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FCC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FE2AA"/>
      </a:accent5>
      <a:accent6>
        <a:srgbClr val="00005C"/>
      </a:accent6>
      <a:hlink>
        <a:srgbClr val="D1D1FF"/>
      </a:hlink>
      <a:folHlink>
        <a:srgbClr val="CF0E30"/>
      </a:folHlink>
    </a:clrScheme>
    <a:fontScheme name="2_Board Presentation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oard Presentation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oard Presentation Desig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oard Presentation Desig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oard Presentation Desig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oard Presentation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oard Presentation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oard Presentation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oard Presentation Design Template 8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FCC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005C"/>
        </a:accent6>
        <a:hlink>
          <a:srgbClr val="D1D1FF"/>
        </a:hlink>
        <a:folHlink>
          <a:srgbClr val="CF0E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Pages>35</Pages>
  <Words>663</Words>
  <Application>Microsoft Office PowerPoint</Application>
  <PresentationFormat>Letter Paper (8.5x11 in)</PresentationFormat>
  <Paragraphs>134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1_Board Presentation Design Template</vt:lpstr>
      <vt:lpstr>Board Presentation Design Template</vt:lpstr>
      <vt:lpstr>2_Board Presentation Design Template</vt:lpstr>
      <vt:lpstr>Office Theme</vt:lpstr>
      <vt:lpstr>Slide</vt:lpstr>
      <vt:lpstr>Understanding Coronary Artery Disease</vt:lpstr>
      <vt:lpstr>Coronary Arteries</vt:lpstr>
      <vt:lpstr>Coronary Artery Disease</vt:lpstr>
      <vt:lpstr>CAD &amp; Atherosclerosis </vt:lpstr>
      <vt:lpstr> Acute Coronary Syndrome </vt:lpstr>
      <vt:lpstr>PowerPoint Presentation</vt:lpstr>
      <vt:lpstr>Acute Coronary Syndrome: Unstable Angina</vt:lpstr>
      <vt:lpstr>(Heart Attack)</vt:lpstr>
      <vt:lpstr>Myocardial Infarction (MI)</vt:lpstr>
      <vt:lpstr>Emergency Plan</vt:lpstr>
      <vt:lpstr>Nitroglycerine</vt:lpstr>
      <vt:lpstr> 3 main heart arteries  </vt:lpstr>
      <vt:lpstr>PCI - Percutaneous coronary intervention (balloon) opening +    STENT </vt:lpstr>
      <vt:lpstr>Clot Prevention  - take for time 1 yr </vt:lpstr>
      <vt:lpstr>Coronary Artery Disease Risk Factors </vt:lpstr>
      <vt:lpstr>What can I do to decrease my risk factors?</vt:lpstr>
      <vt:lpstr>Risk Factors Continued… </vt:lpstr>
      <vt:lpstr>Risk Factors Continued…</vt:lpstr>
      <vt:lpstr>Coronary Artery Disease</vt:lpstr>
      <vt:lpstr>Cardiac Rehabilitation: Your Journey Back to Heart Health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HEART CONDITION</dc:title>
  <dc:subject>FOR REHAB PATIENT CLASS</dc:subject>
  <dc:creator>JENNY BRELAND</dc:creator>
  <cp:keywords>HEART CONDITION</cp:keywords>
  <dc:description>.NORMAL CIRCULATION_x000d_
.NORMAL CORONARY CIRCULATION_x000d_
.IHD_x000d_
.TREATMENT</dc:description>
  <cp:lastModifiedBy>Crow, Charles</cp:lastModifiedBy>
  <cp:revision>83</cp:revision>
  <cp:lastPrinted>2020-10-16T12:59:54Z</cp:lastPrinted>
  <dcterms:created xsi:type="dcterms:W3CDTF">1997-05-13T11:00:24Z</dcterms:created>
  <dcterms:modified xsi:type="dcterms:W3CDTF">2022-05-12T21:06:14Z</dcterms:modified>
</cp:coreProperties>
</file>