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1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08" d="100"/>
          <a:sy n="108" d="100"/>
        </p:scale>
        <p:origin x="130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0EBD-3963-41D9-850E-0CEB5346B9E4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682F-70BE-456F-9865-80842E6B0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7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000">
        <p:circle/>
      </p:transition>
    </mc:Choice>
    <mc:Fallback xmlns="">
      <p:transition advTm="13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0EBD-3963-41D9-850E-0CEB5346B9E4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682F-70BE-456F-9865-80842E6B0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4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000">
        <p:circle/>
      </p:transition>
    </mc:Choice>
    <mc:Fallback xmlns="">
      <p:transition advTm="13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0EBD-3963-41D9-850E-0CEB5346B9E4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682F-70BE-456F-9865-80842E6B0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0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000">
        <p:circle/>
      </p:transition>
    </mc:Choice>
    <mc:Fallback xmlns="">
      <p:transition advTm="13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0EBD-3963-41D9-850E-0CEB5346B9E4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682F-70BE-456F-9865-80842E6B0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9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000">
        <p:circle/>
      </p:transition>
    </mc:Choice>
    <mc:Fallback xmlns="">
      <p:transition advTm="13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0EBD-3963-41D9-850E-0CEB5346B9E4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682F-70BE-456F-9865-80842E6B0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000">
        <p:circle/>
      </p:transition>
    </mc:Choice>
    <mc:Fallback xmlns="">
      <p:transition advTm="13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0EBD-3963-41D9-850E-0CEB5346B9E4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682F-70BE-456F-9865-80842E6B0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8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000">
        <p:circle/>
      </p:transition>
    </mc:Choice>
    <mc:Fallback xmlns="">
      <p:transition advTm="13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0EBD-3963-41D9-850E-0CEB5346B9E4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682F-70BE-456F-9865-80842E6B0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4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000">
        <p:circle/>
      </p:transition>
    </mc:Choice>
    <mc:Fallback xmlns="">
      <p:transition advTm="13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0EBD-3963-41D9-850E-0CEB5346B9E4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682F-70BE-456F-9865-80842E6B0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1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000">
        <p:circle/>
      </p:transition>
    </mc:Choice>
    <mc:Fallback xmlns="">
      <p:transition advTm="13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0EBD-3963-41D9-850E-0CEB5346B9E4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682F-70BE-456F-9865-80842E6B0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9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000">
        <p:circle/>
      </p:transition>
    </mc:Choice>
    <mc:Fallback xmlns="">
      <p:transition advTm="13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0EBD-3963-41D9-850E-0CEB5346B9E4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682F-70BE-456F-9865-80842E6B0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9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000">
        <p:circle/>
      </p:transition>
    </mc:Choice>
    <mc:Fallback xmlns="">
      <p:transition advTm="13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0EBD-3963-41D9-850E-0CEB5346B9E4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682F-70BE-456F-9865-80842E6B0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9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000">
        <p:circle/>
      </p:transition>
    </mc:Choice>
    <mc:Fallback xmlns="">
      <p:transition advTm="13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70EBD-3963-41D9-850E-0CEB5346B9E4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B682F-70BE-456F-9865-80842E6B0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5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Tm="13000">
        <p:circle/>
      </p:transition>
    </mc:Choice>
    <mc:Fallback xmlns="">
      <p:transition advTm="13000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mayoclinic.org/tests-procedures/heart-scan/about/pac-20384686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iagnostic tests in&#10;Cardiology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84582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79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000">
        <p:circle/>
      </p:transition>
    </mc:Choice>
    <mc:Fallback xmlns="">
      <p:transition advTm="13000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3058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5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000">
        <p:circle/>
      </p:transition>
    </mc:Choice>
    <mc:Fallback xmlns="">
      <p:transition advTm="13000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3058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29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000">
        <p:circle/>
      </p:transition>
    </mc:Choice>
    <mc:Fallback xmlns="">
      <p:transition advTm="13000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78486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88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000">
        <p:circle/>
      </p:transition>
    </mc:Choice>
    <mc:Fallback xmlns="">
      <p:transition advTm="13000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382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81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000">
        <p:circle/>
      </p:transition>
    </mc:Choice>
    <mc:Fallback xmlns="">
      <p:transition advTm="13000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153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54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000">
        <p:circle/>
      </p:transition>
    </mc:Choice>
    <mc:Fallback xmlns="">
      <p:transition advTm="13000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">
            <a:hlinkClick r:id="rId2" tooltip="Image"/>
          </p:cNvPr>
          <p:cNvSpPr>
            <a:spLocks noChangeAspect="1" noChangeArrowheads="1"/>
          </p:cNvSpPr>
          <p:nvPr/>
        </p:nvSpPr>
        <p:spPr bwMode="auto">
          <a:xfrm>
            <a:off x="57150" y="4445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7150" y="506115"/>
            <a:ext cx="6734175" cy="2654512"/>
          </a:xfrm>
          <a:prstGeom prst="rect">
            <a:avLst/>
          </a:prstGeom>
          <a:solidFill>
            <a:srgbClr val="D5E1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000" dirty="0">
                <a:latin typeface="Helvetica" panose="020B0604020202020204" pitchFamily="34" charset="0"/>
              </a:rPr>
              <a:t>What is a CT Coronary Angiography (CTCA)?</a:t>
            </a:r>
          </a:p>
          <a:p>
            <a:pPr lvl="0"/>
            <a:r>
              <a:rPr lang="en-US" altLang="en-US" sz="2000" dirty="0">
                <a:latin typeface="Helvetica" panose="020B0604020202020204" pitchFamily="34" charset="0"/>
              </a:rPr>
              <a:t>CT Coronary Angiography, or CTCA is a special type of scan which uses CT scanning to take pictures of the coronary arteries of the beating heart.</a:t>
            </a:r>
            <a:endParaRPr lang="en-US" altLang="en-US" sz="2000" dirty="0"/>
          </a:p>
          <a:p>
            <a:pPr lvl="0"/>
            <a:r>
              <a:rPr lang="en-US" altLang="en-US" sz="2000" dirty="0">
                <a:latin typeface="Helvetica" panose="020B0604020202020204" pitchFamily="34" charset="0"/>
              </a:rPr>
              <a:t> </a:t>
            </a:r>
            <a:endParaRPr lang="en-US" altLang="en-US" sz="2000" dirty="0"/>
          </a:p>
          <a:p>
            <a:pPr lvl="0"/>
            <a:r>
              <a:rPr lang="en-US" altLang="en-US" sz="2000" dirty="0">
                <a:latin typeface="Helvetica" panose="020B0604020202020204" pitchFamily="34" charset="0"/>
              </a:rPr>
              <a:t>These arteries supply blood to the heart muscles. Disease, narrowing or block in these vessels is </a:t>
            </a:r>
            <a:r>
              <a:rPr lang="en-US" altLang="en-US" sz="2000" dirty="0" err="1">
                <a:latin typeface="Helvetica" panose="020B0604020202020204" pitchFamily="34" charset="0"/>
              </a:rPr>
              <a:t>respo</a:t>
            </a:r>
            <a:endParaRPr lang="en-US" altLang="en-US" sz="2000" dirty="0"/>
          </a:p>
          <a:p>
            <a:pPr lvl="0"/>
            <a:r>
              <a:rPr lang="en-US" altLang="en-US" sz="2000" dirty="0">
                <a:latin typeface="Helvetica" panose="020B0604020202020204" pitchFamily="34" charset="0"/>
              </a:rPr>
              <a:t>  </a:t>
            </a:r>
            <a:r>
              <a:rPr lang="en-US" altLang="en-US" sz="2000">
                <a:latin typeface="Helvetica" panose="020B0604020202020204" pitchFamily="34" charset="0"/>
              </a:rPr>
              <a:t>non invasive </a:t>
            </a:r>
            <a:endParaRPr lang="en-US" altLang="en-US" sz="2000" dirty="0">
              <a:latin typeface="Helvetica" panose="020B0604020202020204" pitchFamily="34" charset="0"/>
            </a:endParaRPr>
          </a:p>
        </p:txBody>
      </p:sp>
      <p:pic>
        <p:nvPicPr>
          <p:cNvPr id="1030" name="Picture 6" descr="CT Coronary Angiograp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86200"/>
            <a:ext cx="3838575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38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000">
        <p:circle/>
      </p:transition>
    </mc:Choice>
    <mc:Fallback xmlns="">
      <p:transition advTm="13000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0772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12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000">
        <p:circle/>
      </p:transition>
    </mc:Choice>
    <mc:Fallback xmlns="">
      <p:transition advTm="13000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61831"/>
            <a:ext cx="8077200" cy="5815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12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000">
        <p:circle/>
      </p:transition>
    </mc:Choice>
    <mc:Fallback xmlns="">
      <p:transition advTm="13000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001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847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000">
        <p:circle/>
      </p:transition>
    </mc:Choice>
    <mc:Fallback xmlns="">
      <p:transition advTm="13000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1534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90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000">
        <p:circle/>
      </p:transition>
    </mc:Choice>
    <mc:Fallback xmlns="">
      <p:transition advTm="13000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8486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14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000">
        <p:circle/>
      </p:transition>
    </mc:Choice>
    <mc:Fallback xmlns="">
      <p:transition advTm="13000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229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43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000">
        <p:circle/>
      </p:transition>
    </mc:Choice>
    <mc:Fallback xmlns="">
      <p:transition advTm="13000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37" y="363686"/>
            <a:ext cx="7924800" cy="596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58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000">
        <p:circle/>
      </p:transition>
    </mc:Choice>
    <mc:Fallback xmlns="">
      <p:transition advTm="13000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001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000">
        <p:circle/>
      </p:transition>
    </mc:Choice>
    <mc:Fallback xmlns="">
      <p:transition advTm="13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2296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22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000">
        <p:circle/>
      </p:transition>
    </mc:Choice>
    <mc:Fallback xmlns="">
      <p:transition advTm="13000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1534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45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000">
        <p:circle/>
      </p:transition>
    </mc:Choice>
    <mc:Fallback xmlns="">
      <p:transition advTm="13000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9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000">
        <p:circle/>
      </p:transition>
    </mc:Choice>
    <mc:Fallback xmlns="">
      <p:transition advTm="13000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78486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48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000">
        <p:circle/>
      </p:transition>
    </mc:Choice>
    <mc:Fallback xmlns="">
      <p:transition advTm="13000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8486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67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000">
        <p:circle/>
      </p:transition>
    </mc:Choice>
    <mc:Fallback xmlns="">
      <p:transition advTm="13000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1534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2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000">
        <p:circle/>
      </p:transition>
    </mc:Choice>
    <mc:Fallback xmlns="">
      <p:transition advTm="13000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1534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59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000">
        <p:circle/>
      </p:transition>
    </mc:Choice>
    <mc:Fallback xmlns="">
      <p:transition advTm="13000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3058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62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000">
        <p:circle/>
      </p:transition>
    </mc:Choice>
    <mc:Fallback xmlns="">
      <p:transition advTm="13000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001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70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000">
        <p:circle/>
      </p:transition>
    </mc:Choice>
    <mc:Fallback xmlns="">
      <p:transition advTm="13000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8486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41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000">
        <p:circle/>
      </p:transition>
    </mc:Choice>
    <mc:Fallback xmlns="">
      <p:transition advTm="13000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62</Words>
  <Application>Microsoft Office PowerPoint</Application>
  <PresentationFormat>On-screen Show (4:3)</PresentationFormat>
  <Paragraphs>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Crow, Charles T</dc:creator>
  <cp:lastModifiedBy>Crow, Charles</cp:lastModifiedBy>
  <cp:revision>27</cp:revision>
  <dcterms:created xsi:type="dcterms:W3CDTF">2020-11-24T15:52:23Z</dcterms:created>
  <dcterms:modified xsi:type="dcterms:W3CDTF">2022-09-12T12:49:32Z</dcterms:modified>
</cp:coreProperties>
</file>