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notesMasterIdLst>
    <p:notesMasterId r:id="rId15"/>
  </p:notesMasterIdLst>
  <p:sldIdLst>
    <p:sldId id="256" r:id="rId2"/>
    <p:sldId id="261" r:id="rId3"/>
    <p:sldId id="258" r:id="rId4"/>
    <p:sldId id="262" r:id="rId5"/>
    <p:sldId id="271" r:id="rId6"/>
    <p:sldId id="268" r:id="rId7"/>
    <p:sldId id="273" r:id="rId8"/>
    <p:sldId id="264" r:id="rId9"/>
    <p:sldId id="272" r:id="rId10"/>
    <p:sldId id="265" r:id="rId11"/>
    <p:sldId id="260" r:id="rId12"/>
    <p:sldId id="266" r:id="rId13"/>
    <p:sldId id="263" r:id="rId14"/>
  </p:sldIdLst>
  <p:sldSz cx="9144000" cy="6858000" type="screen4x3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9209" autoAdjust="0"/>
  </p:normalViewPr>
  <p:slideViewPr>
    <p:cSldViewPr>
      <p:cViewPr varScale="1">
        <p:scale>
          <a:sx n="79" d="100"/>
          <a:sy n="79" d="100"/>
        </p:scale>
        <p:origin x="254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cid:8adf703f-4600-480a-8525-99def84997eb@prod.exchangelabs.com" TargetMode="External"/><Relationship Id="rId1" Type="http://schemas.openxmlformats.org/officeDocument/2006/relationships/image" Target="../media/image21.jpe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cid:8adf703f-4600-480a-8525-99def84997eb@prod.exchangelabs.com" TargetMode="External"/><Relationship Id="rId1" Type="http://schemas.openxmlformats.org/officeDocument/2006/relationships/image" Target="../media/image21.jpe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C98658-15FE-42C8-B7CA-0695F42A5313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</dgm:pt>
    <dgm:pt modelId="{5D5993BD-53EC-4669-9812-4858532D6F04}">
      <dgm:prSet phldrT="[Text]" custT="1"/>
      <dgm:spPr/>
      <dgm:t>
        <a:bodyPr/>
        <a:lstStyle/>
        <a:p>
          <a:r>
            <a:rPr lang="en-US" sz="2500" dirty="0">
              <a:latin typeface="Courier New" panose="02070309020205020404" pitchFamily="49" charset="0"/>
              <a:cs typeface="Courier New" panose="02070309020205020404" pitchFamily="49" charset="0"/>
            </a:rPr>
            <a:t>“Mary?”</a:t>
          </a:r>
          <a:r>
            <a:rPr lang="en-US" sz="3500" dirty="0">
              <a:latin typeface="Courier New" panose="02070309020205020404" pitchFamily="49" charset="0"/>
              <a:cs typeface="Courier New" panose="02070309020205020404" pitchFamily="49" charset="0"/>
            </a:rPr>
            <a:t> </a:t>
          </a:r>
        </a:p>
      </dgm:t>
    </dgm:pt>
    <dgm:pt modelId="{39E2378B-2006-4EA5-8478-1F228EB59BFE}" type="parTrans" cxnId="{29A74577-29CC-45BF-866B-9C9AE25A8137}">
      <dgm:prSet/>
      <dgm:spPr/>
      <dgm:t>
        <a:bodyPr/>
        <a:lstStyle/>
        <a:p>
          <a:endParaRPr lang="en-US"/>
        </a:p>
      </dgm:t>
    </dgm:pt>
    <dgm:pt modelId="{91AE42DD-396E-4646-8521-22689B510C4F}" type="sibTrans" cxnId="{29A74577-29CC-45BF-866B-9C9AE25A8137}">
      <dgm:prSet/>
      <dgm:spPr/>
      <dgm:t>
        <a:bodyPr/>
        <a:lstStyle/>
        <a:p>
          <a:endParaRPr lang="en-US"/>
        </a:p>
      </dgm:t>
    </dgm:pt>
    <dgm:pt modelId="{0B9A2E93-6CAA-4EE2-8BDE-6C43675FDA40}" type="pres">
      <dgm:prSet presAssocID="{B2C98658-15FE-42C8-B7CA-0695F42A5313}" presName="diagram" presStyleCnt="0">
        <dgm:presLayoutVars>
          <dgm:dir/>
        </dgm:presLayoutVars>
      </dgm:prSet>
      <dgm:spPr/>
    </dgm:pt>
    <dgm:pt modelId="{644579BB-5C43-454D-907C-054746CDA977}" type="pres">
      <dgm:prSet presAssocID="{5D5993BD-53EC-4669-9812-4858532D6F04}" presName="composite" presStyleCnt="0"/>
      <dgm:spPr/>
    </dgm:pt>
    <dgm:pt modelId="{9C62586D-BB64-4BA0-9771-B43625677FCC}" type="pres">
      <dgm:prSet presAssocID="{5D5993BD-53EC-4669-9812-4858532D6F04}" presName="Image" presStyleLbl="bgShp" presStyleIdx="0" presStyleCnt="1" custScaleX="94396" custScaleY="94889" custLinFactNeighborX="3087" custLinFactNeighborY="-54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solidFill>
            <a:schemeClr val="tx1"/>
          </a:solidFill>
        </a:ln>
      </dgm:spPr>
    </dgm:pt>
    <dgm:pt modelId="{FE2C6F8B-6F36-40A0-B507-E657BDE483E6}" type="pres">
      <dgm:prSet presAssocID="{5D5993BD-53EC-4669-9812-4858532D6F04}" presName="Parent" presStyleLbl="node0" presStyleIdx="0" presStyleCnt="1" custScaleX="89532" custScaleY="85943" custLinFactNeighborX="-21857" custLinFactNeighborY="-31514">
        <dgm:presLayoutVars>
          <dgm:bulletEnabled val="1"/>
        </dgm:presLayoutVars>
      </dgm:prSet>
      <dgm:spPr/>
    </dgm:pt>
  </dgm:ptLst>
  <dgm:cxnLst>
    <dgm:cxn modelId="{FC17F330-2720-4377-856F-182FD7A00BDF}" type="presOf" srcId="{B2C98658-15FE-42C8-B7CA-0695F42A5313}" destId="{0B9A2E93-6CAA-4EE2-8BDE-6C43675FDA40}" srcOrd="0" destOrd="0" presId="urn:microsoft.com/office/officeart/2008/layout/BendingPictureCaption"/>
    <dgm:cxn modelId="{29A74577-29CC-45BF-866B-9C9AE25A8137}" srcId="{B2C98658-15FE-42C8-B7CA-0695F42A5313}" destId="{5D5993BD-53EC-4669-9812-4858532D6F04}" srcOrd="0" destOrd="0" parTransId="{39E2378B-2006-4EA5-8478-1F228EB59BFE}" sibTransId="{91AE42DD-396E-4646-8521-22689B510C4F}"/>
    <dgm:cxn modelId="{064B51EA-9AE8-4616-A90D-7E968460E12E}" type="presOf" srcId="{5D5993BD-53EC-4669-9812-4858532D6F04}" destId="{FE2C6F8B-6F36-40A0-B507-E657BDE483E6}" srcOrd="0" destOrd="0" presId="urn:microsoft.com/office/officeart/2008/layout/BendingPictureCaption"/>
    <dgm:cxn modelId="{798A2222-FAC8-4938-BDAA-D245E60A0B40}" type="presParOf" srcId="{0B9A2E93-6CAA-4EE2-8BDE-6C43675FDA40}" destId="{644579BB-5C43-454D-907C-054746CDA977}" srcOrd="0" destOrd="0" presId="urn:microsoft.com/office/officeart/2008/layout/BendingPictureCaption"/>
    <dgm:cxn modelId="{9CDDCE56-B4CF-4D36-AE1A-F4CE3DD10DA9}" type="presParOf" srcId="{644579BB-5C43-454D-907C-054746CDA977}" destId="{9C62586D-BB64-4BA0-9771-B43625677FCC}" srcOrd="0" destOrd="0" presId="urn:microsoft.com/office/officeart/2008/layout/BendingPictureCaption"/>
    <dgm:cxn modelId="{1A963389-7A8D-470E-99AE-66970C668656}" type="presParOf" srcId="{644579BB-5C43-454D-907C-054746CDA977}" destId="{FE2C6F8B-6F36-40A0-B507-E657BDE483E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2C98658-15FE-42C8-B7CA-0695F42A5313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</dgm:pt>
    <dgm:pt modelId="{0B9A2E93-6CAA-4EE2-8BDE-6C43675FDA40}" type="pres">
      <dgm:prSet presAssocID="{B2C98658-15FE-42C8-B7CA-0695F42A5313}" presName="diagram" presStyleCnt="0">
        <dgm:presLayoutVars>
          <dgm:dir/>
        </dgm:presLayoutVars>
      </dgm:prSet>
      <dgm:spPr/>
    </dgm:pt>
  </dgm:ptLst>
  <dgm:cxnLst>
    <dgm:cxn modelId="{B021D559-18DC-4B4C-AB8D-CEF76D50936A}" type="presOf" srcId="{B2C98658-15FE-42C8-B7CA-0695F42A5313}" destId="{0B9A2E93-6CAA-4EE2-8BDE-6C43675FDA40}" srcOrd="0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2C98658-15FE-42C8-B7CA-0695F42A5313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</dgm:pt>
    <dgm:pt modelId="{5D5993BD-53EC-4669-9812-4858532D6F04}">
      <dgm:prSet phldrT="[Text]" custT="1"/>
      <dgm:spPr/>
      <dgm:t>
        <a:bodyPr/>
        <a:lstStyle/>
        <a:p>
          <a:pPr algn="ctr"/>
          <a:r>
            <a:rPr lang="en-US" sz="2400" b="1" dirty="0">
              <a:latin typeface="Courier New" panose="02070309020205020404" pitchFamily="49" charset="0"/>
              <a:cs typeface="Courier New" panose="02070309020205020404" pitchFamily="49" charset="0"/>
            </a:rPr>
            <a:t>They knew I </a:t>
          </a:r>
          <a:r>
            <a:rPr lang="en-US" sz="2400" b="1">
              <a:latin typeface="Courier New" panose="02070309020205020404" pitchFamily="49" charset="0"/>
              <a:cs typeface="Courier New" panose="02070309020205020404" pitchFamily="49" charset="0"/>
            </a:rPr>
            <a:t>was thinking.</a:t>
          </a:r>
          <a:endParaRPr lang="en-US" sz="2400" b="1" dirty="0">
            <a:latin typeface="Courier New" panose="02070309020205020404" pitchFamily="49" charset="0"/>
            <a:cs typeface="Courier New" panose="02070309020205020404" pitchFamily="49" charset="0"/>
          </a:endParaRPr>
        </a:p>
        <a:p>
          <a:pPr algn="ctr"/>
          <a:r>
            <a:rPr lang="en-US" sz="1600" dirty="0">
              <a:latin typeface="Courier New" panose="02070309020205020404" pitchFamily="49" charset="0"/>
              <a:cs typeface="Courier New" panose="02070309020205020404" pitchFamily="49" charset="0"/>
            </a:rPr>
            <a:t>I was unconscious during GOP convention</a:t>
          </a:r>
          <a:r>
            <a:rPr lang="en-US" sz="2500" dirty="0">
              <a:latin typeface="Courier New" panose="02070309020205020404" pitchFamily="49" charset="0"/>
              <a:cs typeface="Courier New" panose="02070309020205020404" pitchFamily="49" charset="0"/>
            </a:rPr>
            <a:t>.</a:t>
          </a:r>
          <a:r>
            <a:rPr lang="en-US" sz="3500" dirty="0">
              <a:latin typeface="Courier New" panose="02070309020205020404" pitchFamily="49" charset="0"/>
              <a:cs typeface="Courier New" panose="02070309020205020404" pitchFamily="49" charset="0"/>
            </a:rPr>
            <a:t> </a:t>
          </a:r>
        </a:p>
      </dgm:t>
    </dgm:pt>
    <dgm:pt modelId="{39E2378B-2006-4EA5-8478-1F228EB59BFE}" type="parTrans" cxnId="{29A74577-29CC-45BF-866B-9C9AE25A8137}">
      <dgm:prSet/>
      <dgm:spPr/>
      <dgm:t>
        <a:bodyPr/>
        <a:lstStyle/>
        <a:p>
          <a:endParaRPr lang="en-US"/>
        </a:p>
      </dgm:t>
    </dgm:pt>
    <dgm:pt modelId="{91AE42DD-396E-4646-8521-22689B510C4F}" type="sibTrans" cxnId="{29A74577-29CC-45BF-866B-9C9AE25A8137}">
      <dgm:prSet/>
      <dgm:spPr/>
      <dgm:t>
        <a:bodyPr/>
        <a:lstStyle/>
        <a:p>
          <a:endParaRPr lang="en-US"/>
        </a:p>
      </dgm:t>
    </dgm:pt>
    <dgm:pt modelId="{0B9A2E93-6CAA-4EE2-8BDE-6C43675FDA40}" type="pres">
      <dgm:prSet presAssocID="{B2C98658-15FE-42C8-B7CA-0695F42A5313}" presName="diagram" presStyleCnt="0">
        <dgm:presLayoutVars>
          <dgm:dir/>
        </dgm:presLayoutVars>
      </dgm:prSet>
      <dgm:spPr/>
    </dgm:pt>
    <dgm:pt modelId="{644579BB-5C43-454D-907C-054746CDA977}" type="pres">
      <dgm:prSet presAssocID="{5D5993BD-53EC-4669-9812-4858532D6F04}" presName="composite" presStyleCnt="0"/>
      <dgm:spPr/>
    </dgm:pt>
    <dgm:pt modelId="{9C62586D-BB64-4BA0-9771-B43625677FCC}" type="pres">
      <dgm:prSet presAssocID="{5D5993BD-53EC-4669-9812-4858532D6F04}" presName="Image" presStyleLbl="bgShp" presStyleIdx="0" presStyleCnt="1" custAng="10800000" custScaleX="137668" custScaleY="94889" custLinFactNeighborX="22279" custLinFactNeighborY="252"/>
      <dgm:spPr>
        <a:blipFill rotWithShape="1">
          <a:blip xmlns:r="http://schemas.openxmlformats.org/officeDocument/2006/relationships" r:embed="rId1"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</dgm:spPr>
    </dgm:pt>
    <dgm:pt modelId="{FE2C6F8B-6F36-40A0-B507-E657BDE483E6}" type="pres">
      <dgm:prSet presAssocID="{5D5993BD-53EC-4669-9812-4858532D6F04}" presName="Parent" presStyleLbl="node0" presStyleIdx="0" presStyleCnt="1" custScaleX="179695" custScaleY="189746" custLinFactNeighborX="-27074" custLinFactNeighborY="-42368">
        <dgm:presLayoutVars>
          <dgm:bulletEnabled val="1"/>
        </dgm:presLayoutVars>
      </dgm:prSet>
      <dgm:spPr/>
    </dgm:pt>
  </dgm:ptLst>
  <dgm:cxnLst>
    <dgm:cxn modelId="{BFB02410-FC93-4F91-A57E-1C5807FF77F0}" type="presOf" srcId="{5D5993BD-53EC-4669-9812-4858532D6F04}" destId="{FE2C6F8B-6F36-40A0-B507-E657BDE483E6}" srcOrd="0" destOrd="0" presId="urn:microsoft.com/office/officeart/2008/layout/BendingPictureCaption"/>
    <dgm:cxn modelId="{AE83143D-7D95-4578-9591-0CF6565DD674}" type="presOf" srcId="{B2C98658-15FE-42C8-B7CA-0695F42A5313}" destId="{0B9A2E93-6CAA-4EE2-8BDE-6C43675FDA40}" srcOrd="0" destOrd="0" presId="urn:microsoft.com/office/officeart/2008/layout/BendingPictureCaption"/>
    <dgm:cxn modelId="{29A74577-29CC-45BF-866B-9C9AE25A8137}" srcId="{B2C98658-15FE-42C8-B7CA-0695F42A5313}" destId="{5D5993BD-53EC-4669-9812-4858532D6F04}" srcOrd="0" destOrd="0" parTransId="{39E2378B-2006-4EA5-8478-1F228EB59BFE}" sibTransId="{91AE42DD-396E-4646-8521-22689B510C4F}"/>
    <dgm:cxn modelId="{E234CE70-937A-410E-AEEA-D47E72328A14}" type="presParOf" srcId="{0B9A2E93-6CAA-4EE2-8BDE-6C43675FDA40}" destId="{644579BB-5C43-454D-907C-054746CDA977}" srcOrd="0" destOrd="0" presId="urn:microsoft.com/office/officeart/2008/layout/BendingPictureCaption"/>
    <dgm:cxn modelId="{42557107-8E81-45C8-AC52-ED653B854C05}" type="presParOf" srcId="{644579BB-5C43-454D-907C-054746CDA977}" destId="{9C62586D-BB64-4BA0-9771-B43625677FCC}" srcOrd="0" destOrd="0" presId="urn:microsoft.com/office/officeart/2008/layout/BendingPictureCaption"/>
    <dgm:cxn modelId="{2A285FDD-B2B1-447E-8244-37860EBAB7C7}" type="presParOf" srcId="{644579BB-5C43-454D-907C-054746CDA977}" destId="{FE2C6F8B-6F36-40A0-B507-E657BDE483E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2C98658-15FE-42C8-B7CA-0695F42A5313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</dgm:pt>
    <dgm:pt modelId="{5D5993BD-53EC-4669-9812-4858532D6F04}">
      <dgm:prSet phldrT="[Text]" custT="1"/>
      <dgm:spPr/>
      <dgm:t>
        <a:bodyPr/>
        <a:lstStyle/>
        <a:p>
          <a:r>
            <a:rPr lang="en-US" sz="2500" dirty="0">
              <a:latin typeface="Courier New" panose="02070309020205020404" pitchFamily="49" charset="0"/>
              <a:cs typeface="Courier New" panose="02070309020205020404" pitchFamily="49" charset="0"/>
            </a:rPr>
            <a:t>“Katie”*</a:t>
          </a:r>
          <a:r>
            <a:rPr lang="en-US" sz="3500" dirty="0">
              <a:latin typeface="Courier New" panose="02070309020205020404" pitchFamily="49" charset="0"/>
              <a:cs typeface="Courier New" panose="02070309020205020404" pitchFamily="49" charset="0"/>
            </a:rPr>
            <a:t> </a:t>
          </a:r>
        </a:p>
      </dgm:t>
    </dgm:pt>
    <dgm:pt modelId="{39E2378B-2006-4EA5-8478-1F228EB59BFE}" type="parTrans" cxnId="{29A74577-29CC-45BF-866B-9C9AE25A8137}">
      <dgm:prSet/>
      <dgm:spPr/>
      <dgm:t>
        <a:bodyPr/>
        <a:lstStyle/>
        <a:p>
          <a:endParaRPr lang="en-US"/>
        </a:p>
      </dgm:t>
    </dgm:pt>
    <dgm:pt modelId="{91AE42DD-396E-4646-8521-22689B510C4F}" type="sibTrans" cxnId="{29A74577-29CC-45BF-866B-9C9AE25A8137}">
      <dgm:prSet/>
      <dgm:spPr/>
      <dgm:t>
        <a:bodyPr/>
        <a:lstStyle/>
        <a:p>
          <a:endParaRPr lang="en-US"/>
        </a:p>
      </dgm:t>
    </dgm:pt>
    <dgm:pt modelId="{0B9A2E93-6CAA-4EE2-8BDE-6C43675FDA40}" type="pres">
      <dgm:prSet presAssocID="{B2C98658-15FE-42C8-B7CA-0695F42A5313}" presName="diagram" presStyleCnt="0">
        <dgm:presLayoutVars>
          <dgm:dir/>
        </dgm:presLayoutVars>
      </dgm:prSet>
      <dgm:spPr/>
    </dgm:pt>
    <dgm:pt modelId="{644579BB-5C43-454D-907C-054746CDA977}" type="pres">
      <dgm:prSet presAssocID="{5D5993BD-53EC-4669-9812-4858532D6F04}" presName="composite" presStyleCnt="0"/>
      <dgm:spPr/>
    </dgm:pt>
    <dgm:pt modelId="{9C62586D-BB64-4BA0-9771-B43625677FCC}" type="pres">
      <dgm:prSet presAssocID="{5D5993BD-53EC-4669-9812-4858532D6F04}" presName="Image" presStyleLbl="bgShp" presStyleIdx="0" presStyleCnt="1" custScaleX="94396" custScaleY="94889" custLinFactY="-13070" custLinFactNeighborX="-3656" custLinFactNeighborY="-100000"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solidFill>
            <a:schemeClr val="tx1"/>
          </a:solidFill>
        </a:ln>
      </dgm:spPr>
    </dgm:pt>
    <dgm:pt modelId="{FE2C6F8B-6F36-40A0-B507-E657BDE483E6}" type="pres">
      <dgm:prSet presAssocID="{5D5993BD-53EC-4669-9812-4858532D6F04}" presName="Parent" presStyleLbl="node0" presStyleIdx="0" presStyleCnt="1" custScaleX="89532" custScaleY="85943" custLinFactNeighborX="-29682" custLinFactNeighborY="-64075">
        <dgm:presLayoutVars>
          <dgm:bulletEnabled val="1"/>
        </dgm:presLayoutVars>
      </dgm:prSet>
      <dgm:spPr/>
    </dgm:pt>
  </dgm:ptLst>
  <dgm:cxnLst>
    <dgm:cxn modelId="{C16A8C5F-FD0C-4003-A084-7696146D6037}" type="presOf" srcId="{5D5993BD-53EC-4669-9812-4858532D6F04}" destId="{FE2C6F8B-6F36-40A0-B507-E657BDE483E6}" srcOrd="0" destOrd="0" presId="urn:microsoft.com/office/officeart/2008/layout/BendingPictureCaption"/>
    <dgm:cxn modelId="{29A74577-29CC-45BF-866B-9C9AE25A8137}" srcId="{B2C98658-15FE-42C8-B7CA-0695F42A5313}" destId="{5D5993BD-53EC-4669-9812-4858532D6F04}" srcOrd="0" destOrd="0" parTransId="{39E2378B-2006-4EA5-8478-1F228EB59BFE}" sibTransId="{91AE42DD-396E-4646-8521-22689B510C4F}"/>
    <dgm:cxn modelId="{193102C3-DDAB-4213-9068-A07F32E47B9B}" type="presOf" srcId="{B2C98658-15FE-42C8-B7CA-0695F42A5313}" destId="{0B9A2E93-6CAA-4EE2-8BDE-6C43675FDA40}" srcOrd="0" destOrd="0" presId="urn:microsoft.com/office/officeart/2008/layout/BendingPictureCaption"/>
    <dgm:cxn modelId="{E6DE3ED1-05F2-4DFD-B53A-AAA001B16DC5}" type="presParOf" srcId="{0B9A2E93-6CAA-4EE2-8BDE-6C43675FDA40}" destId="{644579BB-5C43-454D-907C-054746CDA977}" srcOrd="0" destOrd="0" presId="urn:microsoft.com/office/officeart/2008/layout/BendingPictureCaption"/>
    <dgm:cxn modelId="{4E7DD129-44FF-467B-BEF0-FF46ECA5A061}" type="presParOf" srcId="{644579BB-5C43-454D-907C-054746CDA977}" destId="{9C62586D-BB64-4BA0-9771-B43625677FCC}" srcOrd="0" destOrd="0" presId="urn:microsoft.com/office/officeart/2008/layout/BendingPictureCaption"/>
    <dgm:cxn modelId="{24C81255-E17F-46D5-B72F-BD17626056CE}" type="presParOf" srcId="{644579BB-5C43-454D-907C-054746CDA977}" destId="{FE2C6F8B-6F36-40A0-B507-E657BDE483E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62586D-BB64-4BA0-9771-B43625677FCC}">
      <dsp:nvSpPr>
        <dsp:cNvPr id="0" name=""/>
        <dsp:cNvSpPr/>
      </dsp:nvSpPr>
      <dsp:spPr>
        <a:xfrm>
          <a:off x="228616" y="152391"/>
          <a:ext cx="3200393" cy="237743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2C6F8B-6F36-40A0-B507-E657BDE483E6}">
      <dsp:nvSpPr>
        <dsp:cNvPr id="0" name=""/>
        <dsp:cNvSpPr/>
      </dsp:nvSpPr>
      <dsp:spPr>
        <a:xfrm>
          <a:off x="228606" y="1981203"/>
          <a:ext cx="2615683" cy="6033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47625" rIns="47625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2500" kern="1200" dirty="0">
              <a:latin typeface="Courier New" panose="02070309020205020404" pitchFamily="49" charset="0"/>
              <a:cs typeface="Courier New" panose="02070309020205020404" pitchFamily="49" charset="0"/>
            </a:rPr>
            <a:t>“Mary?”</a:t>
          </a:r>
          <a:r>
            <a:rPr lang="en-US" sz="3500" kern="1200" dirty="0">
              <a:latin typeface="Courier New" panose="02070309020205020404" pitchFamily="49" charset="0"/>
              <a:cs typeface="Courier New" panose="02070309020205020404" pitchFamily="49" charset="0"/>
            </a:rPr>
            <a:t> </a:t>
          </a:r>
        </a:p>
      </dsp:txBody>
      <dsp:txXfrm>
        <a:off x="228606" y="1981203"/>
        <a:ext cx="2615683" cy="6033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62586D-BB64-4BA0-9771-B43625677FCC}">
      <dsp:nvSpPr>
        <dsp:cNvPr id="0" name=""/>
        <dsp:cNvSpPr/>
      </dsp:nvSpPr>
      <dsp:spPr>
        <a:xfrm rot="10800000">
          <a:off x="787581" y="21059"/>
          <a:ext cx="4927418" cy="2509831"/>
        </a:xfrm>
        <a:prstGeom prst="rect">
          <a:avLst/>
        </a:prstGeom>
        <a:blipFill rotWithShape="1">
          <a:blip xmlns:r="http://schemas.openxmlformats.org/officeDocument/2006/relationships" r:embed="rId1"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2C6F8B-6F36-40A0-B507-E657BDE483E6}">
      <dsp:nvSpPr>
        <dsp:cNvPr id="0" name=""/>
        <dsp:cNvSpPr/>
      </dsp:nvSpPr>
      <dsp:spPr>
        <a:xfrm>
          <a:off x="0" y="1465608"/>
          <a:ext cx="5542166" cy="14063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2400" b="1" kern="1200" dirty="0">
              <a:latin typeface="Courier New" panose="02070309020205020404" pitchFamily="49" charset="0"/>
              <a:cs typeface="Courier New" panose="02070309020205020404" pitchFamily="49" charset="0"/>
            </a:rPr>
            <a:t>They knew I </a:t>
          </a:r>
          <a:r>
            <a:rPr lang="en-US" sz="2400" b="1" kern="1200">
              <a:latin typeface="Courier New" panose="02070309020205020404" pitchFamily="49" charset="0"/>
              <a:cs typeface="Courier New" panose="02070309020205020404" pitchFamily="49" charset="0"/>
            </a:rPr>
            <a:t>was thinking.</a:t>
          </a:r>
          <a:endParaRPr lang="en-US" sz="2400" b="1" kern="1200" dirty="0">
            <a:latin typeface="Courier New" panose="02070309020205020404" pitchFamily="49" charset="0"/>
            <a:cs typeface="Courier New" panose="02070309020205020404" pitchFamily="49" charset="0"/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600" kern="1200" dirty="0">
              <a:latin typeface="Courier New" panose="02070309020205020404" pitchFamily="49" charset="0"/>
              <a:cs typeface="Courier New" panose="02070309020205020404" pitchFamily="49" charset="0"/>
            </a:rPr>
            <a:t>I was unconscious during GOP convention</a:t>
          </a:r>
          <a:r>
            <a:rPr lang="en-US" sz="2500" kern="1200" dirty="0">
              <a:latin typeface="Courier New" panose="02070309020205020404" pitchFamily="49" charset="0"/>
              <a:cs typeface="Courier New" panose="02070309020205020404" pitchFamily="49" charset="0"/>
            </a:rPr>
            <a:t>.</a:t>
          </a:r>
          <a:r>
            <a:rPr lang="en-US" sz="3500" kern="1200" dirty="0">
              <a:latin typeface="Courier New" panose="02070309020205020404" pitchFamily="49" charset="0"/>
              <a:cs typeface="Courier New" panose="02070309020205020404" pitchFamily="49" charset="0"/>
            </a:rPr>
            <a:t> </a:t>
          </a:r>
        </a:p>
      </dsp:txBody>
      <dsp:txXfrm>
        <a:off x="0" y="1465608"/>
        <a:ext cx="5542166" cy="140637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62586D-BB64-4BA0-9771-B43625677FCC}">
      <dsp:nvSpPr>
        <dsp:cNvPr id="0" name=""/>
        <dsp:cNvSpPr/>
      </dsp:nvSpPr>
      <dsp:spPr>
        <a:xfrm>
          <a:off x="2" y="0"/>
          <a:ext cx="3200393" cy="2377430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2C6F8B-6F36-40A0-B507-E657BDE483E6}">
      <dsp:nvSpPr>
        <dsp:cNvPr id="0" name=""/>
        <dsp:cNvSpPr/>
      </dsp:nvSpPr>
      <dsp:spPr>
        <a:xfrm>
          <a:off x="0" y="1752597"/>
          <a:ext cx="2615683" cy="6033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47625" rIns="47625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2500" kern="1200" dirty="0">
              <a:latin typeface="Courier New" panose="02070309020205020404" pitchFamily="49" charset="0"/>
              <a:cs typeface="Courier New" panose="02070309020205020404" pitchFamily="49" charset="0"/>
            </a:rPr>
            <a:t>“Katie”*</a:t>
          </a:r>
          <a:r>
            <a:rPr lang="en-US" sz="3500" kern="1200" dirty="0">
              <a:latin typeface="Courier New" panose="02070309020205020404" pitchFamily="49" charset="0"/>
              <a:cs typeface="Courier New" panose="02070309020205020404" pitchFamily="49" charset="0"/>
            </a:rPr>
            <a:t> </a:t>
          </a:r>
        </a:p>
      </dsp:txBody>
      <dsp:txXfrm>
        <a:off x="0" y="1752597"/>
        <a:ext cx="2615683" cy="6033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F50DD517-BCA5-4E3B-9E05-2A3ADC412A93}" type="datetimeFigureOut">
              <a:rPr lang="en-US" smtClean="0"/>
              <a:t>5/24/2019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4850"/>
            <a:ext cx="4692650" cy="3519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3AB23005-9A7C-4B52-8DF6-CB0367A8B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685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23005-9A7C-4B52-8DF6-CB0367A8B73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0420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23005-9A7C-4B52-8DF6-CB0367A8B73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652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23005-9A7C-4B52-8DF6-CB0367A8B73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105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23005-9A7C-4B52-8DF6-CB0367A8B73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10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23005-9A7C-4B52-8DF6-CB0367A8B73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105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 July 20th these two wonderful First Responders-Ben Perry and Carson Stroud -helped keep me</a:t>
            </a:r>
            <a:r>
              <a:rPr lang="en-US" baseline="0" dirty="0"/>
              <a:t> </a:t>
            </a:r>
            <a:r>
              <a:rPr lang="en-US" dirty="0"/>
              <a:t>alive until he made it to East Alabama Medical Center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23005-9A7C-4B52-8DF6-CB0367A8B73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3687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 July 20th these two wonderful First Responders-Ben Perry and Carson Stroud -helped keep me</a:t>
            </a:r>
            <a:r>
              <a:rPr lang="en-US" baseline="0" dirty="0"/>
              <a:t> </a:t>
            </a:r>
            <a:r>
              <a:rPr lang="en-US" dirty="0"/>
              <a:t>alive until we made it to East Alabama Medical Center.</a:t>
            </a:r>
            <a:r>
              <a:rPr lang="en-US" baseline="0" dirty="0"/>
              <a:t> Grateful for Ben and Carson and all the other First Responders (Auburn Police </a:t>
            </a:r>
            <a:r>
              <a:rPr lang="en-US" baseline="0" dirty="0" err="1"/>
              <a:t>Dept</a:t>
            </a:r>
            <a:r>
              <a:rPr lang="en-US" baseline="0" dirty="0"/>
              <a:t>, Auburn Fire </a:t>
            </a:r>
            <a:r>
              <a:rPr lang="en-US" baseline="0" dirty="0" err="1"/>
              <a:t>Dept</a:t>
            </a:r>
            <a:r>
              <a:rPr lang="en-US" baseline="0" dirty="0"/>
              <a:t> and Emergency Medical Services) and for Doug Martin who came to our rescue that hot day.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23005-9A7C-4B52-8DF6-CB0367A8B73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3687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23005-9A7C-4B52-8DF6-CB0367A8B73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3687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23005-9A7C-4B52-8DF6-CB0367A8B73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4497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19 days in the hospital, 5 bypasses and countless prayers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23005-9A7C-4B52-8DF6-CB0367A8B73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055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FC9BC-44F1-4296-81D4-B8283B6D5E3A}" type="datetimeFigureOut">
              <a:rPr lang="en-US" smtClean="0"/>
              <a:t>5/24/2019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3B3C8-15FD-4F55-A667-7735E141CDE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FC9BC-44F1-4296-81D4-B8283B6D5E3A}" type="datetimeFigureOut">
              <a:rPr lang="en-US" smtClean="0"/>
              <a:t>5/24/2019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3B3C8-15FD-4F55-A667-7735E141CD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FC9BC-44F1-4296-81D4-B8283B6D5E3A}" type="datetimeFigureOut">
              <a:rPr lang="en-US" smtClean="0"/>
              <a:t>5/24/2019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3B3C8-15FD-4F55-A667-7735E141CD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FC9BC-44F1-4296-81D4-B8283B6D5E3A}" type="datetimeFigureOut">
              <a:rPr lang="en-US" smtClean="0"/>
              <a:t>5/24/2019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3B3C8-15FD-4F55-A667-7735E141CD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FC9BC-44F1-4296-81D4-B8283B6D5E3A}" type="datetimeFigureOut">
              <a:rPr lang="en-US" smtClean="0"/>
              <a:t>5/24/2019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3B3C8-15FD-4F55-A667-7735E141CDE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FC9BC-44F1-4296-81D4-B8283B6D5E3A}" type="datetimeFigureOut">
              <a:rPr lang="en-US" smtClean="0"/>
              <a:t>5/24/2019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3B3C8-15FD-4F55-A667-7735E141CD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FC9BC-44F1-4296-81D4-B8283B6D5E3A}" type="datetimeFigureOut">
              <a:rPr lang="en-US" smtClean="0"/>
              <a:t>5/24/2019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3B3C8-15FD-4F55-A667-7735E141CDE2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FC9BC-44F1-4296-81D4-B8283B6D5E3A}" type="datetimeFigureOut">
              <a:rPr lang="en-US" smtClean="0"/>
              <a:t>5/24/2019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3B3C8-15FD-4F55-A667-7735E141CD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FC9BC-44F1-4296-81D4-B8283B6D5E3A}" type="datetimeFigureOut">
              <a:rPr lang="en-US" smtClean="0"/>
              <a:t>5/24/2019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3B3C8-15FD-4F55-A667-7735E141CD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FC9BC-44F1-4296-81D4-B8283B6D5E3A}" type="datetimeFigureOut">
              <a:rPr lang="en-US" smtClean="0"/>
              <a:t>5/24/2019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3B3C8-15FD-4F55-A667-7735E141CDE2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FC9BC-44F1-4296-81D4-B8283B6D5E3A}" type="datetimeFigureOut">
              <a:rPr lang="en-US" smtClean="0"/>
              <a:t>5/24/2019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3B3C8-15FD-4F55-A667-7735E141CD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EB1FC9BC-44F1-4296-81D4-B8283B6D5E3A}" type="datetimeFigureOut">
              <a:rPr lang="en-US" smtClean="0"/>
              <a:t>5/24/2019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4623B3C8-15FD-4F55-A667-7735E141CDE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18" Type="http://schemas.openxmlformats.org/officeDocument/2006/relationships/diagramData" Target="../diagrams/data4.xml"/><Relationship Id="rId3" Type="http://schemas.openxmlformats.org/officeDocument/2006/relationships/diagramData" Target="../diagrams/data1.xml"/><Relationship Id="rId21" Type="http://schemas.openxmlformats.org/officeDocument/2006/relationships/diagramColors" Target="../diagrams/colors4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notesSlide" Target="../notesSlides/notesSlide8.xml"/><Relationship Id="rId16" Type="http://schemas.openxmlformats.org/officeDocument/2006/relationships/diagramColors" Target="../diagrams/colors3.xml"/><Relationship Id="rId20" Type="http://schemas.openxmlformats.org/officeDocument/2006/relationships/diagramQuickStyle" Target="../diagrams/quickStyle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19" Type="http://schemas.openxmlformats.org/officeDocument/2006/relationships/diagramLayout" Target="../diagrams/layout4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Relationship Id="rId22" Type="http://schemas.microsoft.com/office/2007/relationships/diagramDrawing" Target="../diagrams/drawing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microsoft.com/office/2007/relationships/hdphoto" Target="../media/hdphoto1.wdp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cid:C275FB83-2796-4AAD-9154-D3912E122003" TargetMode="Externa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cid:37e11b75-9937-4ccc-b2ed-a8116e379f3b@prod.exchangelabs.com" TargetMode="External"/><Relationship Id="rId5" Type="http://schemas.openxmlformats.org/officeDocument/2006/relationships/image" Target="../media/image16.jpeg"/><Relationship Id="rId4" Type="http://schemas.openxmlformats.org/officeDocument/2006/relationships/image" Target="cid:75286A8B-75C5-4E64-BA28-0EE2F79FD849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62000" y="1295400"/>
            <a:ext cx="8001000" cy="16764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dirty="0"/>
              <a:t>300,000 people have “SCA”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Sudden Cardiac Arrest          </a:t>
            </a:r>
            <a:r>
              <a:rPr lang="en-US" sz="6000" b="1" dirty="0"/>
              <a:t>every year in the US </a:t>
            </a:r>
            <a:endParaRPr lang="en-US" sz="66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E6EC34-1054-4C71-BA94-0F02A1FFBD3F}"/>
              </a:ext>
            </a:extLst>
          </p:cNvPr>
          <p:cNvSpPr txBox="1"/>
          <p:nvPr/>
        </p:nvSpPr>
        <p:spPr>
          <a:xfrm>
            <a:off x="1143000" y="3657600"/>
            <a:ext cx="7086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>
                <a:solidFill>
                  <a:srgbClr val="FF0000"/>
                </a:solidFill>
              </a:rPr>
              <a:t>That is the most common cause of death for both men and women </a:t>
            </a:r>
          </a:p>
          <a:p>
            <a:pPr algn="ctr"/>
            <a:endParaRPr lang="en-US" sz="3600" b="1" u="sng" dirty="0">
              <a:solidFill>
                <a:srgbClr val="FF0000"/>
              </a:solidFill>
            </a:endParaRPr>
          </a:p>
          <a:p>
            <a:pPr algn="ctr"/>
            <a:r>
              <a:rPr lang="en-US" sz="3600" b="1" u="sng" dirty="0">
                <a:solidFill>
                  <a:srgbClr val="FF0000"/>
                </a:solidFill>
              </a:rPr>
              <a:t>(average age 64 and most die</a:t>
            </a:r>
          </a:p>
          <a:p>
            <a:pPr algn="ctr"/>
            <a:endParaRPr lang="en-US" sz="2400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1839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4572000"/>
            <a:ext cx="2297423" cy="1600200"/>
          </a:xfrm>
        </p:spPr>
        <p:txBody>
          <a:bodyPr anchor="t">
            <a:norm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Dr. John Mitchell</a:t>
            </a:r>
            <a:b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Cardiologist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752600"/>
            <a:ext cx="2142542" cy="28559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52600"/>
            <a:ext cx="2297423" cy="28559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752600"/>
            <a:ext cx="2136593" cy="28559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38200" y="838200"/>
            <a:ext cx="39463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My Medical Team</a:t>
            </a:r>
            <a:endParaRPr lang="en-US" sz="36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500984" y="4572000"/>
            <a:ext cx="2297423" cy="16002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Dr. Barry Crowe</a:t>
            </a:r>
          </a:p>
          <a:p>
            <a:pPr algn="ctr"/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Cardiothoracic Surgeon 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94759" y="4608512"/>
            <a:ext cx="2297423" cy="16002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Bobblehead Jesus from Nursing staff</a:t>
            </a: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147914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4135750991"/>
              </p:ext>
            </p:extLst>
          </p:nvPr>
        </p:nvGraphicFramePr>
        <p:xfrm>
          <a:off x="533400" y="685800"/>
          <a:ext cx="3606799" cy="2971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644261003"/>
              </p:ext>
            </p:extLst>
          </p:nvPr>
        </p:nvGraphicFramePr>
        <p:xfrm>
          <a:off x="4876800" y="685800"/>
          <a:ext cx="3606799" cy="2971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3131540754"/>
              </p:ext>
            </p:extLst>
          </p:nvPr>
        </p:nvGraphicFramePr>
        <p:xfrm>
          <a:off x="1498600" y="3395472"/>
          <a:ext cx="5715000" cy="32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321347331"/>
              </p:ext>
            </p:extLst>
          </p:nvPr>
        </p:nvGraphicFramePr>
        <p:xfrm>
          <a:off x="4724400" y="838200"/>
          <a:ext cx="3606799" cy="2971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971800" y="6459794"/>
            <a:ext cx="6172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*causing much contention in the waiting room among daughters</a:t>
            </a:r>
          </a:p>
        </p:txBody>
      </p:sp>
    </p:spTree>
    <p:extLst>
      <p:ext uri="{BB962C8B-B14F-4D97-AF65-F5344CB8AC3E}">
        <p14:creationId xmlns:p14="http://schemas.microsoft.com/office/powerpoint/2010/main" val="15963917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34" t="17928" r="21770" b="14309"/>
          <a:stretch/>
        </p:blipFill>
        <p:spPr>
          <a:xfrm rot="5400000">
            <a:off x="2645945" y="2992988"/>
            <a:ext cx="3136248" cy="26366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1" t="9156" b="4391"/>
          <a:stretch/>
        </p:blipFill>
        <p:spPr>
          <a:xfrm rot="5400000">
            <a:off x="-59026" y="2983069"/>
            <a:ext cx="3080384" cy="26006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0508FC-C6A5-404F-AB06-FC834F35BB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86831" y="2960870"/>
            <a:ext cx="3136248" cy="26166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77361E-63A8-4A6B-9D99-BA60F48A1C45}"/>
              </a:ext>
            </a:extLst>
          </p:cNvPr>
          <p:cNvSpPr txBox="1"/>
          <p:nvPr/>
        </p:nvSpPr>
        <p:spPr>
          <a:xfrm>
            <a:off x="685800" y="457200"/>
            <a:ext cx="7467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badi" panose="020B0604020104020204" pitchFamily="34" charset="0"/>
              </a:rPr>
              <a:t>I am more serious about exercise, 3 or 4 times a week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badi" panose="020B0604020104020204" pitchFamily="34" charset="0"/>
              </a:rPr>
              <a:t>Worked 2 more years.  Staying active, with a positive attitude.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badi" panose="020B0604020104020204" pitchFamily="34" charset="0"/>
              </a:rPr>
              <a:t>I watch what I eat, lost a little weight.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badi" panose="020B0604020104020204" pitchFamily="34" charset="0"/>
              </a:rPr>
              <a:t>My brothers got checked for heart problems, two of the four did.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badi" panose="020B0604020104020204" pitchFamily="34" charset="0"/>
              </a:rPr>
              <a:t>Working with Mended Hearts a Cardiac Peer Support group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Abadi" panose="020B0604020104020204" pitchFamily="34" charset="0"/>
              </a:rPr>
              <a:t>Even more thankful for my family and friends.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badi" panose="020B0604020104020204" pitchFamily="34" charset="0"/>
              </a:rPr>
              <a:t>Bought a secondhand AED to educate and maybe save someone's life.</a:t>
            </a:r>
          </a:p>
        </p:txBody>
      </p:sp>
    </p:spTree>
    <p:extLst>
      <p:ext uri="{BB962C8B-B14F-4D97-AF65-F5344CB8AC3E}">
        <p14:creationId xmlns:p14="http://schemas.microsoft.com/office/powerpoint/2010/main" val="25846708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3105150" cy="4876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14943" y="457200"/>
            <a:ext cx="4267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Courier New" panose="02070309020205020404" pitchFamily="49" charset="0"/>
                <a:cs typeface="Courier New" panose="02070309020205020404" pitchFamily="49" charset="0"/>
              </a:rPr>
              <a:t>"Now when David had served God's purpose in his own generation, he fell asleep; he was buried with his ancestors…”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384E5B-1133-46E8-8EF3-A0F0DEFD17C3}"/>
              </a:ext>
            </a:extLst>
          </p:cNvPr>
          <p:cNvSpPr txBox="1"/>
          <p:nvPr/>
        </p:nvSpPr>
        <p:spPr>
          <a:xfrm>
            <a:off x="4221481" y="3810000"/>
            <a:ext cx="4267200" cy="1905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B3C563-1690-4551-AD7C-E161BE4C089C}"/>
              </a:ext>
            </a:extLst>
          </p:cNvPr>
          <p:cNvSpPr txBox="1"/>
          <p:nvPr/>
        </p:nvSpPr>
        <p:spPr>
          <a:xfrm>
            <a:off x="4027454" y="2765524"/>
            <a:ext cx="460248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Abadi" panose="020B0604020202020204" pitchFamily="34" charset="0"/>
              </a:rPr>
              <a:t>This was the verse shared in the sermon when my daughters went to church in while I was unconscious in the Hospital.</a:t>
            </a:r>
          </a:p>
          <a:p>
            <a:endParaRPr lang="en-US" sz="2400" dirty="0">
              <a:solidFill>
                <a:schemeClr val="bg2">
                  <a:lumMod val="50000"/>
                </a:schemeClr>
              </a:solidFill>
              <a:latin typeface="Abadi" panose="020B0604020202020204" pitchFamily="34" charset="0"/>
            </a:endParaRPr>
          </a:p>
          <a:p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Abadi" panose="020B0604020202020204" pitchFamily="34" charset="0"/>
              </a:rPr>
              <a:t>At first it terrified them until they  had the revelation that their “David” had not yet served your purpose in your generation!!! </a:t>
            </a:r>
          </a:p>
        </p:txBody>
      </p:sp>
    </p:spTree>
    <p:extLst>
      <p:ext uri="{BB962C8B-B14F-4D97-AF65-F5344CB8AC3E}">
        <p14:creationId xmlns:p14="http://schemas.microsoft.com/office/powerpoint/2010/main" val="27716303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64"/>
          <a:stretch/>
        </p:blipFill>
        <p:spPr bwMode="auto">
          <a:xfrm>
            <a:off x="762000" y="598992"/>
            <a:ext cx="3810000" cy="31263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514165"/>
            <a:ext cx="1288306" cy="20265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259406" y="3309811"/>
            <a:ext cx="320312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cap="none" spc="300" dirty="0">
                <a:ln w="12700">
                  <a:solidFill>
                    <a:sysClr val="windowText" lastClr="000000"/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22 Miles</a:t>
            </a:r>
          </a:p>
          <a:p>
            <a:pPr algn="ctr"/>
            <a:r>
              <a:rPr lang="en-US" sz="4800" cap="none" spc="300" dirty="0">
                <a:ln w="12700">
                  <a:solidFill>
                    <a:sysClr val="windowText" lastClr="000000"/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cap="none" spc="300" dirty="0">
                <a:ln w="12700">
                  <a:solidFill>
                    <a:sysClr val="windowText" lastClr="000000"/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en-US" sz="4800" cap="none" spc="300" dirty="0">
                <a:ln w="12700">
                  <a:solidFill>
                    <a:sysClr val="windowText" lastClr="000000"/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cap="none" spc="300" dirty="0">
                <a:ln w="12700">
                  <a:solidFill>
                    <a:sysClr val="windowText" lastClr="000000"/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May of 2016 </a:t>
            </a:r>
            <a:endParaRPr lang="en-US" sz="4800" cap="none" spc="300" dirty="0">
              <a:ln w="12700">
                <a:solidFill>
                  <a:sysClr val="windowText" lastClr="000000"/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5" t="10295" b="10295"/>
          <a:stretch/>
        </p:blipFill>
        <p:spPr>
          <a:xfrm>
            <a:off x="2050307" y="3725311"/>
            <a:ext cx="1912094" cy="235928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1958825" y="3309812"/>
            <a:ext cx="2448232" cy="461665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+mj-lt"/>
              </a:rPr>
              <a:t>Charity Bike Ride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0926BC-A22E-403E-9B1B-B235C6772DC9}"/>
              </a:ext>
            </a:extLst>
          </p:cNvPr>
          <p:cNvSpPr txBox="1"/>
          <p:nvPr/>
        </p:nvSpPr>
        <p:spPr>
          <a:xfrm>
            <a:off x="5029200" y="1219200"/>
            <a:ext cx="32031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 am David Nordness and I though I was a healthy 64 year old. ….  Not in great shape but no heart problems.</a:t>
            </a:r>
          </a:p>
        </p:txBody>
      </p:sp>
    </p:spTree>
    <p:extLst>
      <p:ext uri="{BB962C8B-B14F-4D97-AF65-F5344CB8AC3E}">
        <p14:creationId xmlns:p14="http://schemas.microsoft.com/office/powerpoint/2010/main" val="277683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70" b="3421"/>
          <a:stretch/>
        </p:blipFill>
        <p:spPr>
          <a:xfrm>
            <a:off x="815788" y="1055300"/>
            <a:ext cx="2845781" cy="29667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632" y="1065535"/>
            <a:ext cx="2845780" cy="21343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31" b="7614"/>
          <a:stretch/>
        </p:blipFill>
        <p:spPr>
          <a:xfrm>
            <a:off x="1075422" y="3837506"/>
            <a:ext cx="2743200" cy="24382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4221707" y="3302283"/>
            <a:ext cx="3846871" cy="1754326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Summer 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Cousin Camp - one month before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27981" y="5108603"/>
            <a:ext cx="3593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300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 Days 7 Kids</a:t>
            </a:r>
            <a:endParaRPr lang="en-US" sz="1100" spc="300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896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65426" y="4876800"/>
            <a:ext cx="7397025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cap="none" spc="0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July 20, 2016 –</a:t>
            </a:r>
            <a:r>
              <a:rPr lang="en-US" sz="3200" b="1" i="1" u="sng" cap="none" spc="0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Sudden Cardiac Arrest</a:t>
            </a:r>
          </a:p>
          <a:p>
            <a:pPr algn="ctr"/>
            <a:r>
              <a:rPr lang="en-US" sz="3200" cap="none" spc="0" dirty="0">
                <a:ln w="12700">
                  <a:solidFill>
                    <a:sysClr val="windowText" lastClr="000000"/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-- </a:t>
            </a:r>
            <a:r>
              <a:rPr lang="en-US" sz="2800" cap="none" spc="0" dirty="0">
                <a:ln w="12700">
                  <a:solidFill>
                    <a:sysClr val="windowText" lastClr="000000"/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Driver’s License picture 15 minutes before </a:t>
            </a:r>
            <a:endParaRPr lang="en-US" sz="3200" cap="none" spc="0" dirty="0">
              <a:ln w="12700">
                <a:solidFill>
                  <a:sysClr val="windowText" lastClr="000000"/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146E8AA7-AA94-4D8E-9963-39BFD3B98B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9" y="304800"/>
            <a:ext cx="6355080" cy="45672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857E6A-25FD-4EF6-B9AF-956AEA92AE5B}"/>
              </a:ext>
            </a:extLst>
          </p:cNvPr>
          <p:cNvSpPr txBox="1"/>
          <p:nvPr/>
        </p:nvSpPr>
        <p:spPr>
          <a:xfrm>
            <a:off x="3276600" y="4191001"/>
            <a:ext cx="3581400" cy="5334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>
              <a:highlight>
                <a:srgbClr val="FF0000"/>
              </a:highlight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87066C2-EE60-447C-9EC4-74B83C9F7400}"/>
              </a:ext>
            </a:extLst>
          </p:cNvPr>
          <p:cNvSpPr/>
          <p:nvPr/>
        </p:nvSpPr>
        <p:spPr>
          <a:xfrm>
            <a:off x="8641081" y="3307081"/>
            <a:ext cx="45719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1230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3000"/>
                    </a14:imgEffect>
                    <a14:imgEffect>
                      <a14:brightnessContrast bright="-10000" contrast="6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71" t="23386" r="39380" b="35640"/>
          <a:stretch/>
        </p:blipFill>
        <p:spPr bwMode="auto">
          <a:xfrm>
            <a:off x="838200" y="1524000"/>
            <a:ext cx="3124200" cy="4010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  <a14:imgEffect>
                      <a14:brightnessContrast bright="-10000" contrast="6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25" t="21742" r="15457" b="34620"/>
          <a:stretch/>
        </p:blipFill>
        <p:spPr bwMode="auto">
          <a:xfrm>
            <a:off x="4419600" y="1524000"/>
            <a:ext cx="3779584" cy="4010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838200" y="685800"/>
            <a:ext cx="71796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Balloon Angioplasty of my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widowmaker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24753" y="5534130"/>
            <a:ext cx="9685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before</a:t>
            </a:r>
          </a:p>
        </p:txBody>
      </p:sp>
      <p:sp>
        <p:nvSpPr>
          <p:cNvPr id="7" name="Rectangle 6"/>
          <p:cNvSpPr/>
          <p:nvPr/>
        </p:nvSpPr>
        <p:spPr>
          <a:xfrm>
            <a:off x="4419600" y="5546001"/>
            <a:ext cx="7393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756266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45024" y="407313"/>
            <a:ext cx="839210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 am a very lucky man and can speak today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Because my wife acted quickly and did not quit!</a:t>
            </a:r>
            <a:endParaRPr lang="en-US" sz="28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38200" y="5191780"/>
            <a:ext cx="7696200" cy="6096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Mary Martin Nordness,  a ex lifeguard and past hospital trainer was driving the car that morning.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24" y="1361420"/>
            <a:ext cx="2355376" cy="34686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C275FB83-2796-4AAD-9154-D3912E122003" descr="cid:C275FB83-2796-4AAD-9154-D3912E122003">
            <a:extLst>
              <a:ext uri="{FF2B5EF4-FFF2-40B4-BE49-F238E27FC236}">
                <a16:creationId xmlns:a16="http://schemas.microsoft.com/office/drawing/2014/main" id="{B9BD1491-838D-4EB3-99E8-50B6924FBA3C}"/>
              </a:ext>
            </a:extLst>
          </p:cNvPr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730" y="1446719"/>
            <a:ext cx="3556870" cy="33833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84692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62BA6-2D9E-4CF4-8EA7-36505B012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392" y="-533400"/>
            <a:ext cx="6784848" cy="1600200"/>
          </a:xfrm>
        </p:spPr>
        <p:txBody>
          <a:bodyPr/>
          <a:lstStyle/>
          <a:p>
            <a:r>
              <a:rPr lang="en-US" dirty="0"/>
              <a:t>Minutes count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C65B1E-219E-4883-B969-01C0FF43CF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3400" y="1219200"/>
            <a:ext cx="8534400" cy="5029200"/>
          </a:xfrm>
        </p:spPr>
        <p:txBody>
          <a:bodyPr>
            <a:normAutofit fontScale="92500"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100" b="1" dirty="0">
                <a:latin typeface="Abadi" panose="020B0604020104020204" pitchFamily="34" charset="0"/>
              </a:rPr>
              <a:t>She acted quickly, within minutes </a:t>
            </a:r>
            <a:r>
              <a:rPr lang="en-US" sz="2100" b="1" dirty="0">
                <a:solidFill>
                  <a:srgbClr val="FF0000"/>
                </a:solidFill>
                <a:latin typeface="Abadi" panose="020B0604020104020204" pitchFamily="34" charset="0"/>
              </a:rPr>
              <a:t>(10 MINUTES WITHOUT CPR IS FATAL)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100" b="1" dirty="0">
                <a:latin typeface="Abadi" panose="020B0604020104020204" pitchFamily="34" charset="0"/>
              </a:rPr>
              <a:t>Dragging her unconscious husband to a flat surface for CPR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100" b="1" dirty="0">
                <a:latin typeface="Abadi" panose="020B0604020104020204" pitchFamily="34" charset="0"/>
              </a:rPr>
              <a:t>Recruiting passers by to call 911 and a volunteer to help with Chest Compressions  </a:t>
            </a:r>
            <a:r>
              <a:rPr lang="en-US" sz="2100" b="1" dirty="0">
                <a:solidFill>
                  <a:srgbClr val="FF0000"/>
                </a:solidFill>
                <a:latin typeface="Abadi" panose="020B0604020104020204" pitchFamily="34" charset="0"/>
              </a:rPr>
              <a:t>( it is hard work and you will get tired.  You cannot stop!)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100" b="1" dirty="0">
                <a:latin typeface="Abadi" panose="020B0604020104020204" pitchFamily="34" charset="0"/>
              </a:rPr>
              <a:t>Ambulance had an AED</a:t>
            </a:r>
            <a:r>
              <a:rPr lang="en-US" sz="2100" b="1" dirty="0">
                <a:solidFill>
                  <a:srgbClr val="FF0000"/>
                </a:solidFill>
                <a:latin typeface="Abadi" panose="020B0604020104020204" pitchFamily="34" charset="0"/>
              </a:rPr>
              <a:t>.  (Defibrillator) </a:t>
            </a:r>
            <a:r>
              <a:rPr lang="en-US" sz="2100" b="1" dirty="0">
                <a:latin typeface="Abadi" panose="020B0604020104020204" pitchFamily="34" charset="0"/>
              </a:rPr>
              <a:t>but was never able to get a regular heart rhythm.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100" b="1" dirty="0">
                <a:latin typeface="Abadi" panose="020B0604020104020204" pitchFamily="34" charset="0"/>
              </a:rPr>
              <a:t>The EMTs maintained Chest Compressions during the ride to the Hospital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100" b="1" dirty="0">
                <a:latin typeface="Abadi" panose="020B0604020104020204" pitchFamily="34" charset="0"/>
              </a:rPr>
              <a:t>Ambulance communicated with EAMC Cardiac Unit.  They were ready for me.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100" b="1" dirty="0">
                <a:latin typeface="Abadi" panose="020B0604020104020204" pitchFamily="34" charset="0"/>
              </a:rPr>
              <a:t>The EAMC discussed options and quickly used heart support and inserted stint to restore circulation.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3087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38200" y="838200"/>
            <a:ext cx="54168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My Second Responders</a:t>
            </a:r>
            <a:endParaRPr lang="en-US" sz="36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38200" y="5715000"/>
            <a:ext cx="4876800" cy="6096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Ben Perry and Carson Stroud</a:t>
            </a: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71583"/>
            <a:ext cx="7379110" cy="4103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1204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B1C205B-D8BF-4FC9-961A-8DFF8C7AD8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844639"/>
              </p:ext>
            </p:extLst>
          </p:nvPr>
        </p:nvGraphicFramePr>
        <p:xfrm>
          <a:off x="914400" y="901131"/>
          <a:ext cx="7315200" cy="256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5029">
                  <a:extLst>
                    <a:ext uri="{9D8B030D-6E8A-4147-A177-3AD203B41FA5}">
                      <a16:colId xmlns:a16="http://schemas.microsoft.com/office/drawing/2014/main" val="1941268912"/>
                    </a:ext>
                  </a:extLst>
                </a:gridCol>
                <a:gridCol w="1045029">
                  <a:extLst>
                    <a:ext uri="{9D8B030D-6E8A-4147-A177-3AD203B41FA5}">
                      <a16:colId xmlns:a16="http://schemas.microsoft.com/office/drawing/2014/main" val="936439008"/>
                    </a:ext>
                  </a:extLst>
                </a:gridCol>
                <a:gridCol w="1370899">
                  <a:extLst>
                    <a:ext uri="{9D8B030D-6E8A-4147-A177-3AD203B41FA5}">
                      <a16:colId xmlns:a16="http://schemas.microsoft.com/office/drawing/2014/main" val="379208724"/>
                    </a:ext>
                  </a:extLst>
                </a:gridCol>
                <a:gridCol w="882443">
                  <a:extLst>
                    <a:ext uri="{9D8B030D-6E8A-4147-A177-3AD203B41FA5}">
                      <a16:colId xmlns:a16="http://schemas.microsoft.com/office/drawing/2014/main" val="73978001"/>
                    </a:ext>
                  </a:extLst>
                </a:gridCol>
                <a:gridCol w="881743">
                  <a:extLst>
                    <a:ext uri="{9D8B030D-6E8A-4147-A177-3AD203B41FA5}">
                      <a16:colId xmlns:a16="http://schemas.microsoft.com/office/drawing/2014/main" val="3850829113"/>
                    </a:ext>
                  </a:extLst>
                </a:gridCol>
                <a:gridCol w="1146163">
                  <a:extLst>
                    <a:ext uri="{9D8B030D-6E8A-4147-A177-3AD203B41FA5}">
                      <a16:colId xmlns:a16="http://schemas.microsoft.com/office/drawing/2014/main" val="121340500"/>
                    </a:ext>
                  </a:extLst>
                </a:gridCol>
                <a:gridCol w="943894">
                  <a:extLst>
                    <a:ext uri="{9D8B030D-6E8A-4147-A177-3AD203B41FA5}">
                      <a16:colId xmlns:a16="http://schemas.microsoft.com/office/drawing/2014/main" val="1592423991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r>
                        <a:rPr lang="en-US" dirty="0"/>
                        <a:t>Monday July 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Tuesday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Wednesday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Friday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Saturday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Sunday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7820326"/>
                  </a:ext>
                </a:extLst>
              </a:tr>
              <a:tr h="1012638">
                <a:tc>
                  <a:txBody>
                    <a:bodyPr/>
                    <a:lstStyle/>
                    <a:p>
                      <a:r>
                        <a:rPr lang="en-US" dirty="0"/>
                        <a:t>Dr. Appt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July 20</a:t>
                      </a:r>
                    </a:p>
                    <a:p>
                      <a:r>
                        <a:rPr lang="en-US" sz="1600" dirty="0"/>
                        <a:t>SCA, Sudden Cardiac Arrest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Induced Coma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0493045"/>
                  </a:ext>
                </a:extLst>
              </a:tr>
              <a:tr h="790762">
                <a:tc>
                  <a:txBody>
                    <a:bodyPr/>
                    <a:lstStyle/>
                    <a:p>
                      <a:r>
                        <a:rPr lang="en-US" dirty="0"/>
                        <a:t>Awake July 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64</a:t>
                      </a:r>
                      <a:r>
                        <a:rPr lang="en-US" baseline="30000" dirty="0"/>
                        <a:t>th</a:t>
                      </a:r>
                      <a:r>
                        <a:rPr lang="en-US" dirty="0"/>
                        <a:t> Birthday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4515892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816B9CB-742A-4C85-92ED-4A15B18F5C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3792099"/>
              </p:ext>
            </p:extLst>
          </p:nvPr>
        </p:nvGraphicFramePr>
        <p:xfrm>
          <a:off x="914400" y="3429000"/>
          <a:ext cx="7315200" cy="20585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5029">
                  <a:extLst>
                    <a:ext uri="{9D8B030D-6E8A-4147-A177-3AD203B41FA5}">
                      <a16:colId xmlns:a16="http://schemas.microsoft.com/office/drawing/2014/main" val="216111503"/>
                    </a:ext>
                  </a:extLst>
                </a:gridCol>
                <a:gridCol w="1045029">
                  <a:extLst>
                    <a:ext uri="{9D8B030D-6E8A-4147-A177-3AD203B41FA5}">
                      <a16:colId xmlns:a16="http://schemas.microsoft.com/office/drawing/2014/main" val="168854616"/>
                    </a:ext>
                  </a:extLst>
                </a:gridCol>
                <a:gridCol w="1370899">
                  <a:extLst>
                    <a:ext uri="{9D8B030D-6E8A-4147-A177-3AD203B41FA5}">
                      <a16:colId xmlns:a16="http://schemas.microsoft.com/office/drawing/2014/main" val="3124033821"/>
                    </a:ext>
                  </a:extLst>
                </a:gridCol>
                <a:gridCol w="865239">
                  <a:extLst>
                    <a:ext uri="{9D8B030D-6E8A-4147-A177-3AD203B41FA5}">
                      <a16:colId xmlns:a16="http://schemas.microsoft.com/office/drawing/2014/main" val="4036441941"/>
                    </a:ext>
                  </a:extLst>
                </a:gridCol>
                <a:gridCol w="779204">
                  <a:extLst>
                    <a:ext uri="{9D8B030D-6E8A-4147-A177-3AD203B41FA5}">
                      <a16:colId xmlns:a16="http://schemas.microsoft.com/office/drawing/2014/main" val="712856350"/>
                    </a:ext>
                  </a:extLst>
                </a:gridCol>
                <a:gridCol w="1265906">
                  <a:extLst>
                    <a:ext uri="{9D8B030D-6E8A-4147-A177-3AD203B41FA5}">
                      <a16:colId xmlns:a16="http://schemas.microsoft.com/office/drawing/2014/main" val="2312437"/>
                    </a:ext>
                  </a:extLst>
                </a:gridCol>
                <a:gridCol w="943894">
                  <a:extLst>
                    <a:ext uri="{9D8B030D-6E8A-4147-A177-3AD203B41FA5}">
                      <a16:colId xmlns:a16="http://schemas.microsoft.com/office/drawing/2014/main" val="739754100"/>
                    </a:ext>
                  </a:extLst>
                </a:gridCol>
              </a:tblGrid>
              <a:tr h="1144102">
                <a:tc>
                  <a:txBody>
                    <a:bodyPr/>
                    <a:lstStyle/>
                    <a:p>
                      <a:r>
                        <a:rPr lang="en-US" dirty="0"/>
                        <a:t> Aug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 Cardiac Bypass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Hospital Discharge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503003"/>
                  </a:ext>
                </a:extLst>
              </a:tr>
              <a:tr h="91329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Cardiac Rehab for 4 weeks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Return to work in 6 weeks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0892056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58268205-71B1-44D2-8B92-3B17B5B80A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4" t="7558" r="5354" b="4329"/>
          <a:stretch/>
        </p:blipFill>
        <p:spPr>
          <a:xfrm>
            <a:off x="4419599" y="2514600"/>
            <a:ext cx="1247799" cy="15615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75286A8B-75C5-4E64-BA28-0EE2F79FD849" descr="cid:75286A8B-75C5-4E64-BA28-0EE2F79FD849">
            <a:extLst>
              <a:ext uri="{FF2B5EF4-FFF2-40B4-BE49-F238E27FC236}">
                <a16:creationId xmlns:a16="http://schemas.microsoft.com/office/drawing/2014/main" id="{8A7F97BA-992D-4665-B75E-3C0453EDF1FA}"/>
              </a:ext>
            </a:extLst>
          </p:cNvPr>
          <p:cNvPicPr/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58336" y="3143540"/>
            <a:ext cx="1561528" cy="144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id:37e11b75-9937-4ccc-b2ed-a8116e379f3b@prod.exchangelabs.com">
            <a:extLst>
              <a:ext uri="{FF2B5EF4-FFF2-40B4-BE49-F238E27FC236}">
                <a16:creationId xmlns:a16="http://schemas.microsoft.com/office/drawing/2014/main" id="{63D18AE2-8F0E-4E4E-9192-11B84919C5DD}"/>
              </a:ext>
            </a:extLst>
          </p:cNvPr>
          <p:cNvPicPr/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03860"/>
            <a:ext cx="2743200" cy="14654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454248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565</TotalTime>
  <Words>621</Words>
  <Application>Microsoft Office PowerPoint</Application>
  <PresentationFormat>On-screen Show (4:3)</PresentationFormat>
  <Paragraphs>84</Paragraphs>
  <Slides>13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Abadi</vt:lpstr>
      <vt:lpstr>Arial</vt:lpstr>
      <vt:lpstr>Calibri</vt:lpstr>
      <vt:lpstr>Courier New</vt:lpstr>
      <vt:lpstr>Impact</vt:lpstr>
      <vt:lpstr>Times New Roman</vt:lpstr>
      <vt:lpstr>NewsPrint</vt:lpstr>
      <vt:lpstr>300,000 people have “SCA” Sudden Cardiac Arrest          every year in the US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Minutes count</vt:lpstr>
      <vt:lpstr>PowerPoint Presentation</vt:lpstr>
      <vt:lpstr>PowerPoint Presentation</vt:lpstr>
      <vt:lpstr>Dr. John Mitchell  Cardiologist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Justin Dean</dc:creator>
  <cp:lastModifiedBy>David Nordness</cp:lastModifiedBy>
  <cp:revision>40</cp:revision>
  <cp:lastPrinted>2019-05-23T10:36:42Z</cp:lastPrinted>
  <dcterms:created xsi:type="dcterms:W3CDTF">2019-05-22T19:31:49Z</dcterms:created>
  <dcterms:modified xsi:type="dcterms:W3CDTF">2019-05-24T15:36:10Z</dcterms:modified>
</cp:coreProperties>
</file>